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75" r:id="rId2"/>
    <p:sldMasterId id="2147483663" r:id="rId3"/>
  </p:sldMasterIdLst>
  <p:notesMasterIdLst>
    <p:notesMasterId r:id="rId38"/>
  </p:notesMasterIdLst>
  <p:handoutMasterIdLst>
    <p:handoutMasterId r:id="rId39"/>
  </p:handoutMasterIdLst>
  <p:sldIdLst>
    <p:sldId id="521" r:id="rId4"/>
    <p:sldId id="510" r:id="rId5"/>
    <p:sldId id="528" r:id="rId6"/>
    <p:sldId id="526" r:id="rId7"/>
    <p:sldId id="529" r:id="rId8"/>
    <p:sldId id="513" r:id="rId9"/>
    <p:sldId id="511" r:id="rId10"/>
    <p:sldId id="516" r:id="rId11"/>
    <p:sldId id="535" r:id="rId12"/>
    <p:sldId id="534" r:id="rId13"/>
    <p:sldId id="520" r:id="rId14"/>
    <p:sldId id="517" r:id="rId15"/>
    <p:sldId id="523" r:id="rId16"/>
    <p:sldId id="515" r:id="rId17"/>
    <p:sldId id="530" r:id="rId18"/>
    <p:sldId id="522" r:id="rId19"/>
    <p:sldId id="471" r:id="rId20"/>
    <p:sldId id="481" r:id="rId21"/>
    <p:sldId id="474" r:id="rId22"/>
    <p:sldId id="475" r:id="rId23"/>
    <p:sldId id="476" r:id="rId24"/>
    <p:sldId id="477" r:id="rId25"/>
    <p:sldId id="480" r:id="rId26"/>
    <p:sldId id="470" r:id="rId27"/>
    <p:sldId id="479" r:id="rId28"/>
    <p:sldId id="533" r:id="rId29"/>
    <p:sldId id="483" r:id="rId30"/>
    <p:sldId id="498" r:id="rId31"/>
    <p:sldId id="500" r:id="rId32"/>
    <p:sldId id="501" r:id="rId33"/>
    <p:sldId id="496" r:id="rId34"/>
    <p:sldId id="503" r:id="rId35"/>
    <p:sldId id="440" r:id="rId36"/>
    <p:sldId id="303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 userDrawn="1">
          <p15:clr>
            <a:srgbClr val="A4A3A4"/>
          </p15:clr>
        </p15:guide>
        <p15:guide id="2" pos="230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00"/>
    <a:srgbClr val="000000"/>
    <a:srgbClr val="060000"/>
    <a:srgbClr val="000099"/>
    <a:srgbClr val="FFFFFF"/>
    <a:srgbClr val="040000"/>
    <a:srgbClr val="CC6600"/>
    <a:srgbClr val="050000"/>
    <a:srgbClr val="004A96"/>
    <a:srgbClr val="002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4" autoAdjust="0"/>
    <p:restoredTop sz="84291" autoAdjust="0"/>
  </p:normalViewPr>
  <p:slideViewPr>
    <p:cSldViewPr>
      <p:cViewPr varScale="1">
        <p:scale>
          <a:sx n="60" d="100"/>
          <a:sy n="60" d="100"/>
        </p:scale>
        <p:origin x="1305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notesViewPr>
    <p:cSldViewPr>
      <p:cViewPr>
        <p:scale>
          <a:sx n="80" d="100"/>
          <a:sy n="80" d="100"/>
        </p:scale>
        <p:origin x="-1092" y="702"/>
      </p:cViewPr>
      <p:guideLst>
        <p:guide orient="horz" pos="3020"/>
        <p:guide pos="23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2" rIns="93124" bIns="46562" numCol="1" anchor="t" anchorCtr="0" compatLnSpc="1">
            <a:prstTxWarp prst="textNoShape">
              <a:avLst/>
            </a:prstTxWarp>
          </a:bodyPr>
          <a:lstStyle>
            <a:lvl1pPr defTabSz="929959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4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2" rIns="93124" bIns="46562" numCol="1" anchor="t" anchorCtr="0" compatLnSpc="1">
            <a:prstTxWarp prst="textNoShape">
              <a:avLst/>
            </a:prstTxWarp>
          </a:bodyPr>
          <a:lstStyle>
            <a:lvl1pPr algn="r" defTabSz="929959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2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2" rIns="93124" bIns="46562" numCol="1" anchor="b" anchorCtr="0" compatLnSpc="1">
            <a:prstTxWarp prst="textNoShape">
              <a:avLst/>
            </a:prstTxWarp>
          </a:bodyPr>
          <a:lstStyle>
            <a:lvl1pPr defTabSz="929959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4" y="8831162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4" tIns="46562" rIns="93124" bIns="46562" numCol="1" anchor="b" anchorCtr="0" compatLnSpc="1">
            <a:prstTxWarp prst="textNoShape">
              <a:avLst/>
            </a:prstTxWarp>
          </a:bodyPr>
          <a:lstStyle>
            <a:lvl1pPr algn="r" defTabSz="929959">
              <a:defRPr sz="1200">
                <a:latin typeface="Times" pitchFamily="18" charset="0"/>
              </a:defRPr>
            </a:lvl1pPr>
          </a:lstStyle>
          <a:p>
            <a:fld id="{A7DA6140-BA81-4E30-AF8D-2B3519A53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58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4376" cy="4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 defTabSz="906155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025" y="1"/>
            <a:ext cx="3014376" cy="4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 algn="r" defTabSz="906155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032" y="4382951"/>
            <a:ext cx="5200338" cy="42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1688"/>
            <a:ext cx="3014376" cy="4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 defTabSz="906155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025" y="8841688"/>
            <a:ext cx="3014376" cy="4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 algn="r" defTabSz="906155">
              <a:defRPr sz="1200">
                <a:latin typeface="Times" pitchFamily="18" charset="0"/>
              </a:defRPr>
            </a:lvl1pPr>
          </a:lstStyle>
          <a:p>
            <a:fld id="{8D3EFCE0-3E19-483F-89F8-FB6AC8562A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5" tIns="44067" rIns="88135" bIns="44067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3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62"/>
            <a:fld id="{EC1E7356-DBB1-43C3-95FE-21EA4B892766}" type="slidenum"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pPr defTabSz="930262"/>
              <a:t>3</a:t>
            </a:fld>
            <a:endParaRPr lang="en-US" alt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16741"/>
            <a:ext cx="5606418" cy="418369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973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8427B-94F5-4B12-9993-7ACEF190F0D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464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4C562B-5032-4BB2-B9CF-95BB2AE08E7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 lIns="93539" tIns="46770" rIns="93539" bIns="4677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37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91F272-DA2C-4501-BA3D-190151D4322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760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91F272-DA2C-4501-BA3D-190151D4322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47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4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090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296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58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52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19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Broadly defined – not just animals, but impact on other people, noise, socioeconomic impacts</a:t>
            </a:r>
          </a:p>
          <a:p>
            <a:endParaRPr lang="en-US" dirty="0" smtClean="0"/>
          </a:p>
          <a:p>
            <a:r>
              <a:rPr lang="en-US" dirty="0" smtClean="0"/>
              <a:t>Scaled to size, bigger projects may</a:t>
            </a:r>
            <a:r>
              <a:rPr lang="en-US" baseline="0" dirty="0" smtClean="0"/>
              <a:t> require public input to identify the specific environmental issues to that area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Would include </a:t>
            </a:r>
            <a:r>
              <a:rPr lang="en-US" dirty="0" smtClean="0"/>
              <a:t>analysis of direct effects, indirect effects, and cumulative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49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EFCE0-3E19-483F-89F8-FB6AC8562A2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62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92F8D-4B3D-450F-92FF-3FF2C5A225F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679450"/>
            <a:ext cx="4633912" cy="3476625"/>
          </a:xfrm>
          <a:prstGeom prst="rect">
            <a:avLst/>
          </a:prstGeo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62"/>
            <a:fld id="{89438C9D-CCD2-4511-87AA-D99A6CDB1B8B}" type="slidenum"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pPr defTabSz="930262"/>
              <a:t>5</a:t>
            </a:fld>
            <a:endParaRPr lang="en-US" alt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16741"/>
            <a:ext cx="5606418" cy="418369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  <a:ea typeface="ＭＳ Ｐゴシック"/>
                <a:cs typeface="ＭＳ Ｐゴシック"/>
              </a:rPr>
              <a:t>Human Environment is broadly defined</a:t>
            </a:r>
          </a:p>
        </p:txBody>
      </p:sp>
    </p:spTree>
    <p:extLst>
      <p:ext uri="{BB962C8B-B14F-4D97-AF65-F5344CB8AC3E}">
        <p14:creationId xmlns:p14="http://schemas.microsoft.com/office/powerpoint/2010/main" val="336274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D9BC1-70E2-4C3E-9BF2-BCD68CB24AF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 lIns="93539" tIns="46770" rIns="93539" bIns="4677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71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510C6F-899C-4CB2-8F7E-0EA78E60595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Add references to</a:t>
            </a:r>
            <a:r>
              <a:rPr lang="en-US" baseline="0" dirty="0" smtClean="0"/>
              <a:t> updated policy here?  Mention directives?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38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36E4E-959D-44CA-B8CC-4FB864345BD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33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C43432-DAC1-428A-81D9-825CBA61249E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Most of GPD projects are categorical exclusions. </a:t>
            </a:r>
          </a:p>
        </p:txBody>
      </p:sp>
    </p:spTree>
    <p:extLst>
      <p:ext uri="{BB962C8B-B14F-4D97-AF65-F5344CB8AC3E}">
        <p14:creationId xmlns:p14="http://schemas.microsoft.com/office/powerpoint/2010/main" val="289584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2BC209-F680-42EC-BB95-12EA078A788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 lIns="93539" tIns="46770" rIns="93539" bIns="4677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497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2BC209-F680-42EC-BB95-12EA078A788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</p:spPr>
        <p:txBody>
          <a:bodyPr lIns="93539" tIns="46770" rIns="93539" bIns="4677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95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1" y="352426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229600" cy="609600"/>
          </a:xfrm>
        </p:spPr>
        <p:txBody>
          <a:bodyPr/>
          <a:lstStyle>
            <a:lvl1pPr marL="0" indent="0">
              <a:defRPr>
                <a:solidFill>
                  <a:srgbClr val="B0B1B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7" y="152400"/>
            <a:ext cx="2152651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4" y="152400"/>
            <a:ext cx="63087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371600" y="2057400"/>
            <a:ext cx="7772400" cy="4648200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628650" indent="-28416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1" y="352426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229600" cy="609600"/>
          </a:xfrm>
        </p:spPr>
        <p:txBody>
          <a:bodyPr/>
          <a:lstStyle>
            <a:lvl1pPr marL="0" indent="0">
              <a:defRPr>
                <a:solidFill>
                  <a:srgbClr val="B0B1B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9" y="16002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9" y="16002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7" y="152400"/>
            <a:ext cx="2152651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4" y="152400"/>
            <a:ext cx="63087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9" y="15240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9" y="15240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ChangeArrowheads="1"/>
          </p:cNvSpPr>
          <p:nvPr/>
        </p:nvSpPr>
        <p:spPr bwMode="black">
          <a:xfrm>
            <a:off x="5791200" y="64008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15914" y="152400"/>
            <a:ext cx="8599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</a:t>
            </a: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304800" y="1524000"/>
            <a:ext cx="86106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002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6" name="Picture 2" descr="Fema_for_Wor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813" y="6019800"/>
            <a:ext cx="193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defRPr sz="2400">
          <a:solidFill>
            <a:srgbClr val="050000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ChangeArrowheads="1"/>
          </p:cNvSpPr>
          <p:nvPr/>
        </p:nvSpPr>
        <p:spPr bwMode="black">
          <a:xfrm>
            <a:off x="5791200" y="64008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15914" y="152400"/>
            <a:ext cx="8599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</a:t>
            </a:r>
          </a:p>
        </p:txBody>
      </p:sp>
      <p:sp>
        <p:nvSpPr>
          <p:cNvPr id="14747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002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2" descr="Fema_for_Wor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813" y="6019800"/>
            <a:ext cx="193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defRPr sz="2400">
          <a:solidFill>
            <a:srgbClr val="050000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3BFF-C2C5-460F-A6C1-62960AE6BF4B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1C7D-5570-4EE0-8E62-81FC86A7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mcwaters-Bjorkman@fema.dhs.gov" TargetMode="External"/><Relationship Id="rId2" Type="http://schemas.openxmlformats.org/officeDocument/2006/relationships/hyperlink" Target="mailto:Ellen.saint-onge@fema.dhs.gov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PDEHPinfo@fema.dhs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PDEHPinfo@fema.dhs.gov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PDEHPinfo@fema.dh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ma.gov/environmental-planning-and-historic-preservation-compliance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GPDEHPinfo@fema.dhs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hyperlink" Target="http://www.ohiohistory.org/index.htm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FEMA and GPD’s </a:t>
            </a:r>
            <a:br>
              <a:rPr lang="en-US" b="1" dirty="0"/>
            </a:br>
            <a:r>
              <a:rPr lang="en-US" b="1" dirty="0"/>
              <a:t>Environmental Planning &amp; Historic Preservation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667000"/>
            <a:ext cx="6477000" cy="350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Ellen Saint Onge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GPD EHP Branch Chief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2"/>
              </a:rPr>
              <a:t>Ellen.saint-onge@fema.dhs.gov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Elizabeth McWaters-Bjorkman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GPD Environmental Protection Specialist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3"/>
              </a:rPr>
              <a:t>Elizabeth.mcwaters-Bjorkman@fema.dhs.gov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EMI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Feb  2018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Projects that do not Trigger EHP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6963"/>
          </a:xfrm>
        </p:spPr>
        <p:txBody>
          <a:bodyPr/>
          <a:lstStyle/>
          <a:p>
            <a:pPr marL="0" indent="0">
              <a:defRPr/>
            </a:pPr>
            <a:r>
              <a:rPr lang="en-US" sz="1800" dirty="0" smtClean="0"/>
              <a:t>- Planning Documents</a:t>
            </a:r>
          </a:p>
          <a:p>
            <a:pPr marL="0" indent="0">
              <a:defRPr/>
            </a:pPr>
            <a:r>
              <a:rPr lang="en-US" sz="1800" dirty="0" smtClean="0"/>
              <a:t>- </a:t>
            </a:r>
            <a:r>
              <a:rPr lang="en-US" sz="1800" dirty="0"/>
              <a:t>Management and Administration</a:t>
            </a:r>
            <a:endParaRPr lang="en-US" sz="1800" dirty="0" smtClean="0"/>
          </a:p>
          <a:p>
            <a:pPr marL="0" indent="0">
              <a:defRPr/>
            </a:pPr>
            <a:r>
              <a:rPr lang="en-US" sz="1800" dirty="0" smtClean="0"/>
              <a:t>- </a:t>
            </a:r>
            <a:r>
              <a:rPr lang="en-US" sz="1800" dirty="0"/>
              <a:t>Classroom-based Training/Table-top Exercises</a:t>
            </a:r>
            <a:endParaRPr lang="en-US" sz="1800" dirty="0" smtClean="0"/>
          </a:p>
          <a:p>
            <a:pPr marL="0" indent="0" eaLnBrk="1" hangingPunct="1">
              <a:defRPr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3769121" cy="250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58" y="2995101"/>
            <a:ext cx="3683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17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Projects that Trigger EHP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6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1800" dirty="0" smtClean="0"/>
              <a:t>- Facility construction</a:t>
            </a:r>
          </a:p>
          <a:p>
            <a:pPr marL="0" indent="0" eaLnBrk="1" hangingPunct="1">
              <a:defRPr/>
            </a:pPr>
            <a:r>
              <a:rPr lang="en-US" sz="1800" dirty="0" smtClean="0"/>
              <a:t>- Modification/renovation of existing structures</a:t>
            </a:r>
          </a:p>
          <a:p>
            <a:pPr marL="0" indent="0" eaLnBrk="1" hangingPunct="1">
              <a:defRPr/>
            </a:pPr>
            <a:r>
              <a:rPr lang="en-US" sz="1800" dirty="0" smtClean="0"/>
              <a:t>- Physical security enhancements to buildings or structures</a:t>
            </a:r>
          </a:p>
          <a:p>
            <a:pPr marL="0" indent="0" eaLnBrk="1" hangingPunct="1">
              <a:defRPr/>
            </a:pPr>
            <a:r>
              <a:rPr lang="en-US" sz="1800" dirty="0" smtClean="0"/>
              <a:t>- Construction or modification of Communication towers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800" dirty="0" smtClean="0"/>
              <a:t>- All ground disturbances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</p:txBody>
      </p:sp>
      <p:pic>
        <p:nvPicPr>
          <p:cNvPr id="12292" name="Picture 8" descr="LATransitRapidTransit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34290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0" descr="security-cam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413" y="4191000"/>
            <a:ext cx="2017712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12" descr="images%2Fproducts%2Fdetail%2F67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257175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257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EHP </a:t>
            </a:r>
            <a:r>
              <a:rPr lang="en-US" b="1" dirty="0"/>
              <a:t>Review</a:t>
            </a:r>
            <a:br>
              <a:rPr lang="en-US" b="1" dirty="0"/>
            </a:br>
            <a:r>
              <a:rPr lang="en-US" b="1" dirty="0"/>
              <a:t>Benefits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992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n-US" sz="2800" dirty="0" smtClean="0"/>
              <a:t>Informed decision-making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n-US" sz="2800" dirty="0" smtClean="0"/>
              <a:t>Ensure compliance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n-US" sz="2800" dirty="0" smtClean="0"/>
              <a:t>Protect community and investments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sz="2800" dirty="0"/>
              <a:t>Minimize </a:t>
            </a:r>
            <a:r>
              <a:rPr lang="en-US" sz="2800" dirty="0" smtClean="0"/>
              <a:t>or avoid potential </a:t>
            </a:r>
            <a:r>
              <a:rPr lang="en-US" sz="2800" dirty="0"/>
              <a:t>adverse effects to </a:t>
            </a:r>
            <a:r>
              <a:rPr lang="en-US" sz="2800" dirty="0" smtClean="0"/>
              <a:t>communities and individuals</a:t>
            </a:r>
            <a:endParaRPr 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n-US" sz="2800" dirty="0" smtClean="0"/>
              <a:t>Protect our nation’s water, air, coastal, fish and wildlife, agricultural, historical, and cultural resources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62" y="856281"/>
            <a:ext cx="3801738" cy="257271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Consequences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Non-Compliance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 Denial of funding</a:t>
            </a:r>
          </a:p>
          <a:p>
            <a:pPr marL="0" indent="0"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dirty="0"/>
              <a:t>Project delays</a:t>
            </a:r>
          </a:p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 Negative publicity</a:t>
            </a:r>
          </a:p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 Civil penalties</a:t>
            </a:r>
          </a:p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 Lawsuits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11" y="72656"/>
            <a:ext cx="8599487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GPD EHP Review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4678363"/>
          </a:xfrm>
        </p:spPr>
        <p:txBody>
          <a:bodyPr/>
          <a:lstStyle/>
          <a:p>
            <a:pPr lvl="2"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  FEMA’s </a:t>
            </a:r>
            <a:r>
              <a:rPr lang="en-US" sz="2400" dirty="0">
                <a:solidFill>
                  <a:srgbClr val="000000"/>
                </a:solidFill>
              </a:rPr>
              <a:t>EHP Review is required by Federal laws, regulations and Executive Orders.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Must </a:t>
            </a:r>
            <a:r>
              <a:rPr lang="en-US" sz="2400" dirty="0">
                <a:solidFill>
                  <a:srgbClr val="000000"/>
                </a:solidFill>
              </a:rPr>
              <a:t>be complete before FEMA can fund any </a:t>
            </a:r>
            <a:r>
              <a:rPr lang="en-US" sz="2400" dirty="0" smtClean="0">
                <a:solidFill>
                  <a:srgbClr val="000000"/>
                </a:solidFill>
              </a:rPr>
              <a:t>project.</a:t>
            </a:r>
          </a:p>
          <a:p>
            <a:pPr lvl="2"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Purpose of EHP Review is to ensure compliance - </a:t>
            </a:r>
            <a:r>
              <a:rPr lang="en-US" sz="2400" u="sng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to deny projects.  Sometimes projects may need to be modified to minimize impacts.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4" y="152400"/>
            <a:ext cx="8599487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GPD EHP Review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754563"/>
          </a:xfrm>
        </p:spPr>
        <p:txBody>
          <a:bodyPr/>
          <a:lstStyle/>
          <a:p>
            <a:pPr lvl="1"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  Costs </a:t>
            </a:r>
            <a:r>
              <a:rPr lang="en-US" sz="2400" dirty="0">
                <a:solidFill>
                  <a:srgbClr val="000000"/>
                </a:solidFill>
              </a:rPr>
              <a:t>of environmental review (e.g., archeological surveys, reports) are paid by r</a:t>
            </a:r>
            <a:r>
              <a:rPr lang="en-US" sz="2400" dirty="0" smtClean="0">
                <a:solidFill>
                  <a:srgbClr val="000000"/>
                </a:solidFill>
              </a:rPr>
              <a:t>ecipient, </a:t>
            </a:r>
            <a:r>
              <a:rPr lang="en-US" sz="2400" dirty="0">
                <a:solidFill>
                  <a:srgbClr val="000000"/>
                </a:solidFill>
              </a:rPr>
              <a:t>and can be part of grant expenditures. 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Recipients </a:t>
            </a:r>
            <a:r>
              <a:rPr lang="en-US" sz="2400" dirty="0">
                <a:solidFill>
                  <a:srgbClr val="000000"/>
                </a:solidFill>
              </a:rPr>
              <a:t>must provide all required EHP materials to GPD via the GPD EHP Inbox at 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GPDEHPinfo@fema.dhs.gov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038600"/>
            <a:ext cx="3886200" cy="23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47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01000" cy="3962400"/>
          </a:xfrm>
        </p:spPr>
        <p:txBody>
          <a:bodyPr/>
          <a:lstStyle/>
          <a:p>
            <a:pPr algn="ctr"/>
            <a:r>
              <a:rPr lang="en-US" sz="7200" dirty="0" smtClean="0"/>
              <a:t>WHAT WE NEED TO KNOW</a:t>
            </a:r>
            <a:br>
              <a:rPr lang="en-US" sz="7200" dirty="0" smtClean="0"/>
            </a:br>
            <a:r>
              <a:rPr lang="en-US" sz="4200" dirty="0" smtClean="0">
                <a:solidFill>
                  <a:schemeClr val="tx1"/>
                </a:solidFill>
              </a:rPr>
              <a:t>H</a:t>
            </a:r>
            <a:r>
              <a:rPr lang="en-US" sz="4200" dirty="0" smtClean="0">
                <a:solidFill>
                  <a:srgbClr val="040000"/>
                </a:solidFill>
              </a:rPr>
              <a:t/>
            </a:r>
            <a:br>
              <a:rPr lang="en-US" sz="4200" dirty="0" smtClean="0">
                <a:solidFill>
                  <a:srgbClr val="040000"/>
                </a:solidFill>
              </a:rPr>
            </a:br>
            <a:r>
              <a:rPr lang="en-US" sz="4200" dirty="0" smtClean="0">
                <a:solidFill>
                  <a:srgbClr val="040000"/>
                </a:solidFill>
              </a:rPr>
              <a:t>Help us help you</a:t>
            </a:r>
            <a:r>
              <a:rPr lang="en-US" sz="7200" dirty="0" smtClean="0">
                <a:solidFill>
                  <a:srgbClr val="040000"/>
                </a:solidFill>
              </a:rPr>
              <a:t/>
            </a:r>
            <a:br>
              <a:rPr lang="en-US" sz="7200" dirty="0" smtClean="0">
                <a:solidFill>
                  <a:srgbClr val="040000"/>
                </a:solidFill>
              </a:rPr>
            </a:b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2400"/>
            <a:ext cx="97536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Scope of work </a:t>
            </a:r>
            <a:r>
              <a:rPr lang="en-US" sz="2800" dirty="0" smtClean="0">
                <a:solidFill>
                  <a:srgbClr val="040000"/>
                </a:solidFill>
              </a:rPr>
              <a:t>(complete and accurate)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Bad</a:t>
            </a:r>
          </a:p>
          <a:p>
            <a:pPr marL="0" indent="0"/>
            <a:r>
              <a:rPr lang="en-US" dirty="0" smtClean="0"/>
              <a:t>Install cameras in courthouse</a:t>
            </a:r>
          </a:p>
          <a:p>
            <a:pPr marL="0" indent="0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Good</a:t>
            </a:r>
          </a:p>
          <a:p>
            <a:pPr marL="0" indent="0"/>
            <a:r>
              <a:rPr lang="en-US" dirty="0" smtClean="0"/>
              <a:t>Install 4 Panasonic VT-5 video cameras on first floor of 1898 county courthouse. Cameras will be installed opposite exit doors, 2 feet below drop ceiling (see diagram for location, position, and height).  Wiring will use existing conduits…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Scope of work </a:t>
            </a:r>
            <a:r>
              <a:rPr lang="en-US" sz="2800" dirty="0" smtClean="0">
                <a:solidFill>
                  <a:srgbClr val="040000"/>
                </a:solidFill>
              </a:rPr>
              <a:t>(continued)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Bad</a:t>
            </a:r>
          </a:p>
          <a:p>
            <a:pPr marL="0" indent="0"/>
            <a:r>
              <a:rPr lang="en-US" dirty="0" smtClean="0"/>
              <a:t>Build EOC</a:t>
            </a:r>
          </a:p>
          <a:p>
            <a:pPr marL="0" indent="0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Good</a:t>
            </a:r>
          </a:p>
          <a:p>
            <a:pPr marL="0" indent="0"/>
            <a:r>
              <a:rPr lang="en-US" dirty="0" smtClean="0"/>
              <a:t>Build 4 story, 6000 sq ft EOC on vacant lot, last used for farming. Slab on grade construction with 4 ft footers. See site plan. Site will be graded and an estimated two feet of soil removed. Utilities will be installed 2 feet below grade…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356419"/>
            <a:ext cx="8915400" cy="1219200"/>
          </a:xfrm>
        </p:spPr>
        <p:txBody>
          <a:bodyPr/>
          <a:lstStyle/>
          <a:p>
            <a:pPr algn="ctr">
              <a:defRPr/>
            </a:pP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kern="1200" dirty="0">
                <a:solidFill>
                  <a:srgbClr val="005288"/>
                </a:solidFill>
              </a:rPr>
              <a:t/>
            </a:r>
            <a:br>
              <a:rPr lang="en-US" kern="1200" dirty="0">
                <a:solidFill>
                  <a:srgbClr val="005288"/>
                </a:solidFill>
              </a:rPr>
            </a:br>
            <a:r>
              <a:rPr lang="en-US" b="1" dirty="0"/>
              <a:t>Environmental Planning &amp; Historic Preservation (EHP)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86600" cy="3962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Why we do EHP: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What is an EHP Review?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Why do EHP?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Benefits vs. Consequences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How we do EHP: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What We Need to Know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70000"/>
                </a:solidFill>
              </a:rPr>
              <a:t>What We’d Like to Know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EHP Process, Timelines, &amp; </a:t>
            </a:r>
            <a:r>
              <a:rPr lang="en-US" sz="2000" b="1" dirty="0" smtClean="0">
                <a:solidFill>
                  <a:srgbClr val="070000"/>
                </a:solidFill>
              </a:rPr>
              <a:t>Additional Consultation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Online Resources and Contacts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104147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Location and Aerial Photo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Address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Latitude / Longitude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Aerial photo with location marked</a:t>
            </a:r>
          </a:p>
          <a:p>
            <a:pPr marL="0" indent="0">
              <a:spcBef>
                <a:spcPts val="0"/>
              </a:spcBef>
            </a:pPr>
            <a:endParaRPr lang="en-US" sz="2400" i="1" dirty="0" smtClean="0"/>
          </a:p>
          <a:p>
            <a:pPr marL="0" indent="0">
              <a:spcBef>
                <a:spcPts val="0"/>
              </a:spcBef>
            </a:pPr>
            <a:r>
              <a:rPr lang="en-US" sz="2400" i="1" dirty="0" smtClean="0"/>
              <a:t>Example</a:t>
            </a:r>
          </a:p>
          <a:p>
            <a:pPr marL="0" indent="0">
              <a:spcBef>
                <a:spcPts val="1200"/>
              </a:spcBef>
            </a:pPr>
            <a:r>
              <a:rPr lang="en-US" sz="2400" dirty="0" smtClean="0"/>
              <a:t>1600 Pennsylvania Ave NW, Washington, DC 20500</a:t>
            </a:r>
          </a:p>
          <a:p>
            <a:pPr marL="0" indent="0">
              <a:spcBef>
                <a:spcPts val="1200"/>
              </a:spcBef>
            </a:pPr>
            <a:r>
              <a:rPr lang="en-US" sz="2400" dirty="0" smtClean="0"/>
              <a:t>N 38.89770, W 77.03652</a:t>
            </a:r>
          </a:p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Content Placeholder 6" descr="aerial_whitehou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301" t="7778" r="9739" b="35555"/>
          <a:stretch>
            <a:fillRect/>
          </a:stretch>
        </p:blipFill>
        <p:spPr>
          <a:xfrm>
            <a:off x="4700588" y="1765605"/>
            <a:ext cx="4229100" cy="378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Ground Level Photographs </a:t>
            </a:r>
            <a:r>
              <a:rPr lang="en-US" sz="2400" dirty="0" smtClean="0">
                <a:solidFill>
                  <a:srgbClr val="040000"/>
                </a:solidFill>
              </a:rPr>
              <a:t>(with captions)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Bad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Good</a:t>
            </a:r>
            <a:endParaRPr lang="en-US" u="sng" dirty="0"/>
          </a:p>
        </p:txBody>
      </p:sp>
      <p:pic>
        <p:nvPicPr>
          <p:cNvPr id="5" name="Picture 4" descr="st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962400" cy="2971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19600" y="2057400"/>
            <a:ext cx="4419600" cy="4670778"/>
            <a:chOff x="4419600" y="2057400"/>
            <a:chExt cx="4419600" cy="4670778"/>
          </a:xfrm>
        </p:grpSpPr>
        <p:pic>
          <p:nvPicPr>
            <p:cNvPr id="7" name="Picture 6" descr="whitehouse1.jpg"/>
            <p:cNvPicPr>
              <a:picLocks noChangeAspect="1"/>
            </p:cNvPicPr>
            <p:nvPr/>
          </p:nvPicPr>
          <p:blipFill>
            <a:blip r:embed="rId3" cstate="print"/>
            <a:srcRect t="5734" b="15711"/>
            <a:stretch>
              <a:fillRect/>
            </a:stretch>
          </p:blipFill>
          <p:spPr>
            <a:xfrm>
              <a:off x="4419600" y="2057400"/>
              <a:ext cx="4419600" cy="23261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8200" y="2209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40000"/>
                  </a:solidFill>
                </a:rPr>
                <a:t>North face</a:t>
              </a:r>
              <a:endParaRPr lang="en-US" dirty="0">
                <a:solidFill>
                  <a:srgbClr val="040000"/>
                </a:solidFill>
              </a:endParaRPr>
            </a:p>
          </p:txBody>
        </p:sp>
        <p:pic>
          <p:nvPicPr>
            <p:cNvPr id="9" name="Picture 8" descr="800px-WhiteHouseSouthFacade.jpeg"/>
            <p:cNvPicPr>
              <a:picLocks noChangeAspect="1"/>
            </p:cNvPicPr>
            <p:nvPr/>
          </p:nvPicPr>
          <p:blipFill>
            <a:blip r:embed="rId4" cstate="print"/>
            <a:srcRect t="9148" b="12346"/>
            <a:stretch>
              <a:fillRect/>
            </a:stretch>
          </p:blipFill>
          <p:spPr>
            <a:xfrm>
              <a:off x="4419600" y="4191000"/>
              <a:ext cx="4419600" cy="25371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24400" y="4419600"/>
              <a:ext cx="1656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40000"/>
                  </a:solidFill>
                </a:rPr>
                <a:t>South face</a:t>
              </a:r>
              <a:endParaRPr lang="en-US" dirty="0">
                <a:solidFill>
                  <a:srgbClr val="04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Year built </a:t>
            </a:r>
            <a:r>
              <a:rPr lang="en-US" sz="2800" dirty="0" smtClean="0">
                <a:solidFill>
                  <a:srgbClr val="040000"/>
                </a:solidFill>
              </a:rPr>
              <a:t>(man-made)</a:t>
            </a:r>
            <a:endParaRPr lang="en-US" sz="2800" dirty="0">
              <a:solidFill>
                <a:srgbClr val="0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Example 1</a:t>
            </a:r>
          </a:p>
          <a:p>
            <a:r>
              <a:rPr lang="en-US" sz="2800" dirty="0" smtClean="0"/>
              <a:t>Construction began 1792, completed 1800</a:t>
            </a:r>
          </a:p>
          <a:p>
            <a:r>
              <a:rPr lang="en-US" sz="2800" dirty="0" smtClean="0"/>
              <a:t>Rebuilt 1817, additions in 1824, 1829, 1901</a:t>
            </a:r>
          </a:p>
          <a:p>
            <a:r>
              <a:rPr lang="en-US" sz="2800" dirty="0" smtClean="0"/>
              <a:t>Interior structural renovations 1927, 1946, 1948</a:t>
            </a:r>
          </a:p>
          <a:p>
            <a:pPr>
              <a:spcBef>
                <a:spcPts val="3600"/>
              </a:spcBef>
            </a:pPr>
            <a:r>
              <a:rPr lang="en-US" sz="2800" i="1" dirty="0" smtClean="0"/>
              <a:t>Example 2</a:t>
            </a:r>
          </a:p>
          <a:p>
            <a:r>
              <a:rPr lang="en-US" sz="2800" dirty="0" smtClean="0"/>
              <a:t>Built 2005 </a:t>
            </a:r>
          </a:p>
        </p:txBody>
      </p:sp>
      <p:pic>
        <p:nvPicPr>
          <p:cNvPr id="5" name="Picture 4" descr="bridge_calcounty_mi_07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0" y="4191000"/>
            <a:ext cx="3556000" cy="2667000"/>
          </a:xfrm>
          <a:prstGeom prst="rect">
            <a:avLst/>
          </a:prstGeom>
        </p:spPr>
      </p:pic>
      <p:pic>
        <p:nvPicPr>
          <p:cNvPr id="6" name="Picture 5" descr="historicculvert.jpeg"/>
          <p:cNvPicPr>
            <a:picLocks noChangeAspect="1"/>
          </p:cNvPicPr>
          <p:nvPr/>
        </p:nvPicPr>
        <p:blipFill>
          <a:blip r:embed="rId3" cstate="print"/>
          <a:srcRect t="7333"/>
          <a:stretch>
            <a:fillRect/>
          </a:stretch>
        </p:blipFill>
        <p:spPr>
          <a:xfrm>
            <a:off x="5562600" y="1"/>
            <a:ext cx="3581400" cy="2277237"/>
          </a:xfrm>
          <a:prstGeom prst="rect">
            <a:avLst/>
          </a:prstGeom>
        </p:spPr>
      </p:pic>
      <p:pic>
        <p:nvPicPr>
          <p:cNvPr id="7" name="Picture 6" descr="tx_new_house_sm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228402"/>
            <a:ext cx="3297936" cy="2068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Ground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00200"/>
            <a:ext cx="4329112" cy="4267200"/>
          </a:xfrm>
        </p:spPr>
        <p:txBody>
          <a:bodyPr/>
          <a:lstStyle/>
          <a:p>
            <a:pPr marL="0" indent="0"/>
            <a:r>
              <a:rPr lang="en-US" dirty="0" smtClean="0"/>
              <a:t>Grading, removing, or digging into soil</a:t>
            </a:r>
          </a:p>
          <a:p>
            <a:r>
              <a:rPr lang="en-US" dirty="0" smtClean="0"/>
              <a:t>Adding soil to site</a:t>
            </a:r>
          </a:p>
          <a:p>
            <a:pPr marL="0" indent="0"/>
            <a:r>
              <a:rPr lang="en-US" dirty="0" smtClean="0"/>
              <a:t>If adding soil, where did the soil come from?  e.g., commercial source, borrow pit, etc.</a:t>
            </a:r>
          </a:p>
          <a:p>
            <a:pPr marL="0" indent="0">
              <a:spcBef>
                <a:spcPts val="1200"/>
              </a:spcBef>
            </a:pPr>
            <a:r>
              <a:rPr lang="en-US" dirty="0" smtClean="0"/>
              <a:t>Example: length, width, and depth of trenching for conduit</a:t>
            </a:r>
            <a:endParaRPr lang="en-US" dirty="0"/>
          </a:p>
        </p:txBody>
      </p:sp>
      <p:pic>
        <p:nvPicPr>
          <p:cNvPr id="82947" name="Picture 3" descr="C:\Documents and Settings\smadson\Local Settings\Temporary Internet Files\Content.IE5\3ET9LNYX\MP900049737[1].jpg"/>
          <p:cNvPicPr>
            <a:picLocks noChangeAspect="1" noChangeArrowheads="1"/>
          </p:cNvPicPr>
          <p:nvPr/>
        </p:nvPicPr>
        <p:blipFill>
          <a:blip r:embed="rId2" cstate="print"/>
          <a:srcRect l="14252" r="16667"/>
          <a:stretch>
            <a:fillRect/>
          </a:stretch>
        </p:blipFill>
        <p:spPr bwMode="auto">
          <a:xfrm>
            <a:off x="4419600" y="1676400"/>
            <a:ext cx="4495800" cy="434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01000" cy="3962400"/>
          </a:xfrm>
        </p:spPr>
        <p:txBody>
          <a:bodyPr/>
          <a:lstStyle/>
          <a:p>
            <a:pPr algn="ctr"/>
            <a:r>
              <a:rPr lang="en-US" sz="7200" dirty="0" smtClean="0"/>
              <a:t>WHAT WE’D like TO KNOW</a:t>
            </a:r>
            <a:br>
              <a:rPr lang="en-US" sz="7200" dirty="0" smtClean="0"/>
            </a:br>
            <a:r>
              <a:rPr lang="en-US" sz="4200" dirty="0" smtClean="0">
                <a:solidFill>
                  <a:schemeClr val="tx1"/>
                </a:solidFill>
              </a:rPr>
              <a:t>H</a:t>
            </a:r>
            <a:r>
              <a:rPr lang="en-US" sz="4200" dirty="0" smtClean="0">
                <a:solidFill>
                  <a:srgbClr val="040000"/>
                </a:solidFill>
              </a:rPr>
              <a:t/>
            </a:r>
            <a:br>
              <a:rPr lang="en-US" sz="4200" dirty="0" smtClean="0">
                <a:solidFill>
                  <a:srgbClr val="040000"/>
                </a:solidFill>
              </a:rPr>
            </a:br>
            <a:r>
              <a:rPr lang="en-US" sz="4200" dirty="0" smtClean="0">
                <a:solidFill>
                  <a:srgbClr val="040000"/>
                </a:solidFill>
              </a:rPr>
              <a:t>Help expedite the review</a:t>
            </a:r>
            <a:r>
              <a:rPr lang="en-US" sz="7200" dirty="0" smtClean="0">
                <a:solidFill>
                  <a:srgbClr val="040000"/>
                </a:solidFill>
              </a:rPr>
              <a:t/>
            </a:r>
            <a:br>
              <a:rPr lang="en-US" sz="7200" dirty="0" smtClean="0">
                <a:solidFill>
                  <a:srgbClr val="040000"/>
                </a:solidFill>
              </a:rPr>
            </a:b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267200" y="1828800"/>
            <a:ext cx="6858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152400"/>
            <a:ext cx="8599487" cy="1295400"/>
          </a:xfrm>
        </p:spPr>
        <p:txBody>
          <a:bodyPr/>
          <a:lstStyle/>
          <a:p>
            <a:r>
              <a:rPr lang="en-US" dirty="0" smtClean="0"/>
              <a:t> Complete information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600200"/>
            <a:ext cx="152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267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Complete the screening form</a:t>
            </a:r>
          </a:p>
          <a:p>
            <a:pPr marL="457200" indent="-457200">
              <a:buAutoNum type="arabicPeriod"/>
            </a:pPr>
            <a:r>
              <a:rPr lang="en-US" dirty="0" smtClean="0"/>
              <a:t>Ensure project location, construction date of building, description of any ground disturbances (L x W x Depth).</a:t>
            </a:r>
          </a:p>
          <a:p>
            <a:pPr marL="457200" indent="-457200">
              <a:buAutoNum type="arabicPeriod"/>
            </a:pPr>
            <a:r>
              <a:rPr lang="en-US" dirty="0" smtClean="0"/>
              <a:t>Good photos: indicating where items will be installed, where ground disturbances will occur.</a:t>
            </a:r>
          </a:p>
          <a:p>
            <a:pPr marL="457200" indent="-457200">
              <a:buAutoNum type="arabicPeriod"/>
            </a:pPr>
            <a:r>
              <a:rPr lang="en-US" dirty="0" smtClean="0"/>
              <a:t>Provide any other Agency consultation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e-pla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600200"/>
            <a:ext cx="4828972" cy="4267200"/>
          </a:xfrm>
        </p:spPr>
      </p:pic>
      <p:sp>
        <p:nvSpPr>
          <p:cNvPr id="11" name="Rectangle 10"/>
          <p:cNvSpPr/>
          <p:nvPr/>
        </p:nvSpPr>
        <p:spPr bwMode="auto">
          <a:xfrm>
            <a:off x="4267200" y="1828800"/>
            <a:ext cx="6858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Plans, drawings, blueprints</a:t>
            </a:r>
            <a:endParaRPr lang="en-US" dirty="0"/>
          </a:p>
        </p:txBody>
      </p:sp>
      <p:pic>
        <p:nvPicPr>
          <p:cNvPr id="6" name="Picture 5" descr="ArchRender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7226" y="3886200"/>
            <a:ext cx="4371975" cy="2514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52977" y="1600201"/>
            <a:ext cx="4086225" cy="2314575"/>
            <a:chOff x="4752975" y="1600200"/>
            <a:chExt cx="4086225" cy="2314575"/>
          </a:xfrm>
        </p:grpSpPr>
        <p:pic>
          <p:nvPicPr>
            <p:cNvPr id="5" name="Picture 4" descr="ArchRender1a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2975" y="1600200"/>
              <a:ext cx="4086225" cy="23145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53000" y="1905000"/>
              <a:ext cx="1546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40000"/>
                  </a:solidFill>
                </a:rPr>
                <a:t>West face</a:t>
              </a:r>
              <a:endParaRPr lang="en-US" dirty="0">
                <a:solidFill>
                  <a:srgbClr val="04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0" y="403860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0000"/>
                </a:solidFill>
              </a:rPr>
              <a:t>East face</a:t>
            </a:r>
            <a:endParaRPr lang="en-US" dirty="0">
              <a:solidFill>
                <a:srgbClr val="04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600200"/>
            <a:ext cx="152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1"/>
            <a:ext cx="8229600" cy="1362075"/>
          </a:xfrm>
        </p:spPr>
        <p:txBody>
          <a:bodyPr/>
          <a:lstStyle/>
          <a:p>
            <a:pPr algn="ctr"/>
            <a:r>
              <a:rPr lang="en-US" sz="7200" dirty="0" smtClean="0"/>
              <a:t>Process, Timelines, </a:t>
            </a:r>
            <a:br>
              <a:rPr lang="en-US" sz="7200" dirty="0" smtClean="0"/>
            </a:br>
            <a:r>
              <a:rPr lang="en-US" sz="7200" dirty="0" smtClean="0"/>
              <a:t>&amp; Extenuating Circumstances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/>
              <a:t>What to Expect with a GPD EHP Review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676400"/>
            <a:ext cx="8229600" cy="4114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Arial" charset="0"/>
              <a:buChar char=" 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•"/>
              <a:defRPr sz="2200">
                <a:solidFill>
                  <a:srgbClr val="5A5B5D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–"/>
              <a:defRPr sz="2000">
                <a:solidFill>
                  <a:srgbClr val="5A5B5D"/>
                </a:solidFill>
                <a:latin typeface="+mn-lt"/>
              </a:defRPr>
            </a:lvl4pPr>
            <a:lvl5pPr marL="1490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5pPr>
            <a:lvl6pPr marL="1947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6pPr>
            <a:lvl7pPr marL="2405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7pPr>
            <a:lvl8pPr marL="2862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8pPr>
            <a:lvl9pPr marL="3319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9pPr>
          </a:lstStyle>
          <a:p>
            <a:pPr lvl="1"/>
            <a:r>
              <a:rPr lang="en-US" dirty="0">
                <a:solidFill>
                  <a:srgbClr val="000000"/>
                </a:solidFill>
              </a:rPr>
              <a:t>Complete and submit EHP Screening Form and information to </a:t>
            </a:r>
            <a:r>
              <a:rPr lang="en-US" dirty="0" smtClean="0">
                <a:solidFill>
                  <a:srgbClr val="000000"/>
                </a:solidFill>
              </a:rPr>
              <a:t>GPD EHP (send to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GPDEHPinfo@fema.dhs.gov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ecipient </a:t>
            </a:r>
            <a:r>
              <a:rPr lang="en-US" dirty="0">
                <a:solidFill>
                  <a:srgbClr val="000000"/>
                </a:solidFill>
              </a:rPr>
              <a:t>will receive </a:t>
            </a:r>
            <a:r>
              <a:rPr lang="en-US" dirty="0" smtClean="0">
                <a:solidFill>
                  <a:srgbClr val="000000"/>
                </a:solidFill>
              </a:rPr>
              <a:t>receipt confirmation email within 48 hours indicating when the review will start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Recipient will receive an EHP tracking </a:t>
            </a:r>
            <a:r>
              <a:rPr lang="en-US" dirty="0">
                <a:solidFill>
                  <a:srgbClr val="000000"/>
                </a:solidFill>
              </a:rPr>
              <a:t>ID </a:t>
            </a:r>
            <a:r>
              <a:rPr lang="en-US" dirty="0" smtClean="0">
                <a:solidFill>
                  <a:srgbClr val="000000"/>
                </a:solidFill>
              </a:rPr>
              <a:t>number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/>
              <a:t>What to Expect with a GPD EHP </a:t>
            </a:r>
            <a:r>
              <a:rPr lang="en-US" sz="3600" dirty="0" smtClean="0"/>
              <a:t>Review (Continued)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828800"/>
            <a:ext cx="8229600" cy="3962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Arial" charset="0"/>
              <a:buChar char=" 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•"/>
              <a:defRPr sz="2200">
                <a:solidFill>
                  <a:srgbClr val="5A5B5D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–"/>
              <a:defRPr sz="2000">
                <a:solidFill>
                  <a:srgbClr val="5A5B5D"/>
                </a:solidFill>
                <a:latin typeface="+mn-lt"/>
              </a:defRPr>
            </a:lvl4pPr>
            <a:lvl5pPr marL="1490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5pPr>
            <a:lvl6pPr marL="1947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6pPr>
            <a:lvl7pPr marL="2405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7pPr>
            <a:lvl8pPr marL="2862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8pPr>
            <a:lvl9pPr marL="3319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olidFill>
                  <a:srgbClr val="000000"/>
                </a:solidFill>
              </a:rPr>
              <a:t>GPD </a:t>
            </a:r>
            <a:r>
              <a:rPr lang="en-US" dirty="0">
                <a:solidFill>
                  <a:srgbClr val="000000"/>
                </a:solidFill>
              </a:rPr>
              <a:t>EHP reviews EHP packet. </a:t>
            </a:r>
            <a:r>
              <a:rPr lang="en-US" dirty="0" smtClean="0">
                <a:solidFill>
                  <a:srgbClr val="000000"/>
                </a:solidFill>
              </a:rPr>
              <a:t>Notifies recipient </a:t>
            </a:r>
            <a:r>
              <a:rPr lang="en-US" dirty="0">
                <a:solidFill>
                  <a:srgbClr val="000000"/>
                </a:solidFill>
              </a:rPr>
              <a:t>if additional information is needed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GPD EHP </a:t>
            </a:r>
            <a:r>
              <a:rPr lang="en-US" dirty="0">
                <a:solidFill>
                  <a:srgbClr val="000000"/>
                </a:solidFill>
              </a:rPr>
              <a:t>completes </a:t>
            </a:r>
            <a:r>
              <a:rPr lang="en-US" dirty="0" smtClean="0">
                <a:solidFill>
                  <a:srgbClr val="000000"/>
                </a:solidFill>
              </a:rPr>
              <a:t>initial compliance review and </a:t>
            </a:r>
            <a:r>
              <a:rPr lang="en-US" dirty="0">
                <a:solidFill>
                  <a:srgbClr val="000000"/>
                </a:solidFill>
              </a:rPr>
              <a:t>makes a determination within </a:t>
            </a:r>
            <a:r>
              <a:rPr lang="en-US" dirty="0" smtClean="0">
                <a:solidFill>
                  <a:srgbClr val="000000"/>
                </a:solidFill>
              </a:rPr>
              <a:t>30 days </a:t>
            </a:r>
            <a:r>
              <a:rPr lang="en-US" dirty="0">
                <a:solidFill>
                  <a:srgbClr val="000000"/>
                </a:solidFill>
              </a:rPr>
              <a:t>of initial </a:t>
            </a:r>
            <a:r>
              <a:rPr lang="en-US" dirty="0" smtClean="0">
                <a:solidFill>
                  <a:srgbClr val="000000"/>
                </a:solidFill>
              </a:rPr>
              <a:t>receipt.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outcome will be </a:t>
            </a:r>
            <a:r>
              <a:rPr lang="en-US" dirty="0" smtClean="0">
                <a:solidFill>
                  <a:srgbClr val="000000"/>
                </a:solidFill>
              </a:rPr>
              <a:t>that the EHP Review is complete, or that it is being sent to a Regional Environmental Office </a:t>
            </a:r>
            <a:r>
              <a:rPr lang="en-US" dirty="0">
                <a:solidFill>
                  <a:srgbClr val="000000"/>
                </a:solidFill>
              </a:rPr>
              <a:t>for further </a:t>
            </a:r>
            <a:r>
              <a:rPr lang="en-US" dirty="0" smtClean="0">
                <a:solidFill>
                  <a:srgbClr val="000000"/>
                </a:solidFill>
              </a:rPr>
              <a:t>review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 </a:t>
            </a:r>
            <a:r>
              <a:rPr lang="en-US" dirty="0">
                <a:solidFill>
                  <a:srgbClr val="000000"/>
                </a:solidFill>
              </a:rPr>
              <a:t>notified of </a:t>
            </a:r>
            <a:r>
              <a:rPr lang="en-US" dirty="0" smtClean="0">
                <a:solidFill>
                  <a:srgbClr val="000000"/>
                </a:solidFill>
              </a:rPr>
              <a:t>GPD EHP </a:t>
            </a:r>
            <a:r>
              <a:rPr lang="en-US" dirty="0">
                <a:solidFill>
                  <a:srgbClr val="000000"/>
                </a:solidFill>
              </a:rPr>
              <a:t>review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181600"/>
          </a:xfrm>
        </p:spPr>
        <p:txBody>
          <a:bodyPr/>
          <a:lstStyle/>
          <a:p>
            <a:pPr marL="347662" lvl="1" indent="0">
              <a:spcBef>
                <a:spcPts val="1200"/>
              </a:spcBef>
              <a:buClrTx/>
              <a:buNone/>
            </a:pPr>
            <a:r>
              <a:rPr lang="en-US" sz="2800" dirty="0">
                <a:solidFill>
                  <a:srgbClr val="070000"/>
                </a:solidFill>
              </a:rPr>
              <a:t>Analysis of pertinent project information to </a:t>
            </a:r>
            <a:r>
              <a:rPr lang="en-US" sz="2800" dirty="0" smtClean="0">
                <a:solidFill>
                  <a:srgbClr val="070000"/>
                </a:solidFill>
              </a:rPr>
              <a:t>determine compliance with environmental laws, regulations, and executive orders:</a:t>
            </a:r>
            <a:endParaRPr lang="en-US" sz="2800" dirty="0">
              <a:solidFill>
                <a:srgbClr val="070000"/>
              </a:solidFill>
            </a:endParaRPr>
          </a:p>
          <a:p>
            <a:pPr lvl="1">
              <a:spcBef>
                <a:spcPts val="1200"/>
              </a:spcBef>
              <a:buClrTx/>
            </a:pPr>
            <a:r>
              <a:rPr lang="en-US" sz="2200" dirty="0" smtClean="0">
                <a:solidFill>
                  <a:srgbClr val="070000"/>
                </a:solidFill>
              </a:rPr>
              <a:t>All </a:t>
            </a:r>
            <a:r>
              <a:rPr lang="en-US" sz="2200" dirty="0">
                <a:solidFill>
                  <a:srgbClr val="070000"/>
                </a:solidFill>
              </a:rPr>
              <a:t>projects funded with </a:t>
            </a:r>
            <a:r>
              <a:rPr lang="en-US" sz="2200" dirty="0" smtClean="0">
                <a:solidFill>
                  <a:srgbClr val="070000"/>
                </a:solidFill>
              </a:rPr>
              <a:t>federal </a:t>
            </a:r>
            <a:r>
              <a:rPr lang="en-US" sz="2200" dirty="0">
                <a:solidFill>
                  <a:srgbClr val="070000"/>
                </a:solidFill>
              </a:rPr>
              <a:t>grant dollars must comply with </a:t>
            </a:r>
            <a:r>
              <a:rPr lang="en-US" sz="2200" dirty="0" smtClean="0">
                <a:solidFill>
                  <a:srgbClr val="070000"/>
                </a:solidFill>
              </a:rPr>
              <a:t>EHP laws, </a:t>
            </a:r>
            <a:r>
              <a:rPr lang="en-US" sz="2200" dirty="0">
                <a:solidFill>
                  <a:srgbClr val="070000"/>
                </a:solidFill>
              </a:rPr>
              <a:t>regulations, and </a:t>
            </a:r>
            <a:r>
              <a:rPr lang="en-US" sz="2200" dirty="0" smtClean="0">
                <a:solidFill>
                  <a:srgbClr val="070000"/>
                </a:solidFill>
              </a:rPr>
              <a:t>Executive Orders</a:t>
            </a:r>
            <a:endParaRPr lang="en-US" sz="2200" dirty="0">
              <a:solidFill>
                <a:srgbClr val="070000"/>
              </a:solidFill>
            </a:endParaRPr>
          </a:p>
          <a:p>
            <a:pPr lvl="1">
              <a:spcBef>
                <a:spcPts val="1200"/>
              </a:spcBef>
              <a:buClrTx/>
            </a:pPr>
            <a:r>
              <a:rPr lang="en-US" sz="2200" dirty="0" smtClean="0">
                <a:solidFill>
                  <a:srgbClr val="070000"/>
                </a:solidFill>
              </a:rPr>
              <a:t>EHP review must be completed by FEMA/GPD before project </a:t>
            </a:r>
            <a:r>
              <a:rPr lang="en-US" sz="2200" dirty="0">
                <a:solidFill>
                  <a:srgbClr val="070000"/>
                </a:solidFill>
              </a:rPr>
              <a:t>initiation</a:t>
            </a:r>
          </a:p>
          <a:p>
            <a:pPr lvl="1">
              <a:spcBef>
                <a:spcPts val="1200"/>
              </a:spcBef>
              <a:buClrTx/>
            </a:pPr>
            <a:r>
              <a:rPr lang="en-US" sz="2200" dirty="0" smtClean="0">
                <a:solidFill>
                  <a:srgbClr val="070000"/>
                </a:solidFill>
              </a:rPr>
              <a:t>Recipients </a:t>
            </a:r>
            <a:r>
              <a:rPr lang="en-US" sz="2200" dirty="0">
                <a:solidFill>
                  <a:srgbClr val="070000"/>
                </a:solidFill>
              </a:rPr>
              <a:t>must provide all </a:t>
            </a:r>
            <a:r>
              <a:rPr lang="en-US" sz="2200" dirty="0" smtClean="0">
                <a:solidFill>
                  <a:srgbClr val="070000"/>
                </a:solidFill>
              </a:rPr>
              <a:t>required EHP information </a:t>
            </a:r>
            <a:r>
              <a:rPr lang="en-US" sz="2200" dirty="0">
                <a:solidFill>
                  <a:srgbClr val="070000"/>
                </a:solidFill>
              </a:rPr>
              <a:t>to GPD via the GPD EHP Inbox at </a:t>
            </a:r>
            <a:r>
              <a:rPr lang="en-US" sz="2200" dirty="0">
                <a:solidFill>
                  <a:schemeClr val="bg1"/>
                </a:solidFill>
                <a:hlinkClick r:id="rId3"/>
              </a:rPr>
              <a:t>GPDEHPinfo@fema.dhs.gov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1295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40000"/>
              </a:spcBef>
              <a:buClr>
                <a:srgbClr val="363636"/>
              </a:buClr>
              <a:buFont typeface="Wingdings" pitchFamily="2" charset="2"/>
              <a:buChar char="§"/>
            </a:pPr>
            <a:endParaRPr lang="en-US" sz="200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 Is an EHP Review?</a:t>
            </a: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2362"/>
          </a:xfrm>
        </p:spPr>
        <p:txBody>
          <a:bodyPr/>
          <a:lstStyle/>
          <a:p>
            <a:r>
              <a:rPr lang="en-US" sz="4000" dirty="0" smtClean="0"/>
              <a:t>Common Reasons for EHP Delays</a:t>
            </a:r>
            <a:endParaRPr lang="en-US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905000"/>
            <a:ext cx="8229600" cy="3886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Arial" charset="0"/>
              <a:buChar char=" 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•"/>
              <a:defRPr sz="2200">
                <a:solidFill>
                  <a:srgbClr val="5A5B5D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–"/>
              <a:defRPr sz="2000">
                <a:solidFill>
                  <a:srgbClr val="5A5B5D"/>
                </a:solidFill>
                <a:latin typeface="+mn-lt"/>
              </a:defRPr>
            </a:lvl4pPr>
            <a:lvl5pPr marL="1490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5pPr>
            <a:lvl6pPr marL="1947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6pPr>
            <a:lvl7pPr marL="2405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7pPr>
            <a:lvl8pPr marL="2862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8pPr>
            <a:lvl9pPr marL="3319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9pPr>
          </a:lstStyle>
          <a:p>
            <a:pPr lvl="1">
              <a:buNone/>
            </a:pPr>
            <a:r>
              <a:rPr lang="en-US" sz="3200" dirty="0" smtClean="0">
                <a:solidFill>
                  <a:srgbClr val="040000"/>
                </a:solidFill>
              </a:rPr>
              <a:t>Incomplete information: request for more information = project delays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Poor </a:t>
            </a:r>
            <a:r>
              <a:rPr lang="en-US" dirty="0">
                <a:solidFill>
                  <a:srgbClr val="000000"/>
                </a:solidFill>
              </a:rPr>
              <a:t>or absent ground-level photographs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Inadequate project description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Poor or absent aerial photographs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Extent of ground </a:t>
            </a:r>
            <a:r>
              <a:rPr lang="en-US" dirty="0" smtClean="0">
                <a:solidFill>
                  <a:srgbClr val="000000"/>
                </a:solidFill>
              </a:rPr>
              <a:t>disturbance unclear or not included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No project location (physical addresses or latitude-longitude)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Extenuating Circumstances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676400"/>
            <a:ext cx="8610600" cy="4191000"/>
          </a:xfrm>
        </p:spPr>
        <p:txBody>
          <a:bodyPr/>
          <a:lstStyle/>
          <a:p>
            <a:r>
              <a:rPr lang="en-US" dirty="0" smtClean="0">
                <a:solidFill>
                  <a:srgbClr val="040000"/>
                </a:solidFill>
              </a:rPr>
              <a:t>Section 106 (NHPA) consultation required (SHPO or Tribal response to request for consultation within 30 days, for complex projects consultation may take longer)</a:t>
            </a:r>
          </a:p>
          <a:p>
            <a:r>
              <a:rPr lang="en-US" dirty="0" smtClean="0">
                <a:solidFill>
                  <a:srgbClr val="040000"/>
                </a:solidFill>
              </a:rPr>
              <a:t>ESA formal consultation required (may take up to 135 days)</a:t>
            </a:r>
          </a:p>
          <a:p>
            <a:r>
              <a:rPr lang="en-US" dirty="0" smtClean="0">
                <a:solidFill>
                  <a:srgbClr val="040000"/>
                </a:solidFill>
              </a:rPr>
              <a:t>Environmental assessment is required</a:t>
            </a:r>
          </a:p>
          <a:p>
            <a:r>
              <a:rPr lang="en-US" dirty="0" smtClean="0">
                <a:solidFill>
                  <a:srgbClr val="040000"/>
                </a:solidFill>
              </a:rPr>
              <a:t>Memorandum of agreement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057400"/>
            <a:ext cx="8610600" cy="3733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Arial" charset="0"/>
              <a:buChar char=" 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•"/>
              <a:defRPr sz="2200">
                <a:solidFill>
                  <a:srgbClr val="5A5B5D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–"/>
              <a:defRPr sz="2000">
                <a:solidFill>
                  <a:srgbClr val="5A5B5D"/>
                </a:solidFill>
                <a:latin typeface="+mn-lt"/>
              </a:defRPr>
            </a:lvl4pPr>
            <a:lvl5pPr marL="1490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5pPr>
            <a:lvl6pPr marL="1947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6pPr>
            <a:lvl7pPr marL="2405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7pPr>
            <a:lvl8pPr marL="2862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8pPr>
            <a:lvl9pPr marL="3319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B5D"/>
              </a:buClr>
              <a:buChar char="»"/>
              <a:defRPr sz="2000">
                <a:solidFill>
                  <a:srgbClr val="5A5B5D"/>
                </a:solidFill>
                <a:latin typeface="+mn-lt"/>
              </a:defRPr>
            </a:lvl9pPr>
          </a:lstStyle>
          <a:p>
            <a:pPr lvl="1"/>
            <a:r>
              <a:rPr lang="en-US" dirty="0">
                <a:solidFill>
                  <a:srgbClr val="000000"/>
                </a:solidFill>
              </a:rPr>
              <a:t>GPD EHP </a:t>
            </a:r>
            <a:r>
              <a:rPr lang="en-US" dirty="0" smtClean="0">
                <a:solidFill>
                  <a:srgbClr val="000000"/>
                </a:solidFill>
              </a:rPr>
              <a:t>Information on-line – screening form, instructions, policy guidance, etc…</a:t>
            </a:r>
          </a:p>
          <a:p>
            <a:pPr marL="2286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www.fema.gov/environmental-planning-and-historic-preservation-compliance</a:t>
            </a: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pPr algn="ctr"/>
            <a:r>
              <a:rPr lang="en-US" sz="4200" dirty="0" smtClean="0">
                <a:solidFill>
                  <a:schemeClr val="accent2"/>
                </a:solidFill>
                <a:hlinkClick r:id="rId3"/>
              </a:rPr>
              <a:t>GPDEHPinfo@fema.dhs.gov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en-US" sz="1800" dirty="0" smtClean="0">
                <a:solidFill>
                  <a:srgbClr val="000099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ma_for_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2057401"/>
            <a:ext cx="7086599" cy="25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1120777" y="265113"/>
            <a:ext cx="6880225" cy="5602288"/>
            <a:chOff x="1276350" y="228600"/>
            <a:chExt cx="6880225" cy="5602288"/>
          </a:xfrm>
        </p:grpSpPr>
        <p:grpSp>
          <p:nvGrpSpPr>
            <p:cNvPr id="6" name="Group 15"/>
            <p:cNvGrpSpPr/>
            <p:nvPr/>
          </p:nvGrpSpPr>
          <p:grpSpPr>
            <a:xfrm>
              <a:off x="1276350" y="357188"/>
              <a:ext cx="6880225" cy="5473700"/>
              <a:chOff x="1276350" y="357188"/>
              <a:chExt cx="6880225" cy="5473700"/>
            </a:xfrm>
          </p:grpSpPr>
          <p:graphicFrame>
            <p:nvGraphicFramePr>
              <p:cNvPr id="4" name="Object 1024"/>
              <p:cNvGraphicFramePr>
                <a:graphicFrameLocks/>
              </p:cNvGraphicFramePr>
              <p:nvPr/>
            </p:nvGraphicFramePr>
            <p:xfrm>
              <a:off x="4659313" y="5075238"/>
              <a:ext cx="642938" cy="755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name="CorelDRAW!" r:id="rId4" imgW="651967" imgH="765353" progId="">
                      <p:embed/>
                    </p:oleObj>
                  </mc:Choice>
                  <mc:Fallback>
                    <p:oleObj name="CorelDRAW!" r:id="rId4" imgW="651967" imgH="765353" progId="">
                      <p:embed/>
                      <p:pic>
                        <p:nvPicPr>
                          <p:cNvPr id="0" name="Picture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9313" y="5075238"/>
                            <a:ext cx="642938" cy="755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Rectangle 10"/>
              <p:cNvSpPr>
                <a:spLocks noChangeArrowheads="1"/>
              </p:cNvSpPr>
              <p:nvPr/>
            </p:nvSpPr>
            <p:spPr bwMode="auto">
              <a:xfrm>
                <a:off x="4675188" y="1993900"/>
                <a:ext cx="103188" cy="3122613"/>
              </a:xfrm>
              <a:prstGeom prst="rect">
                <a:avLst/>
              </a:prstGeom>
              <a:solidFill>
                <a:srgbClr val="04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1276350" y="357188"/>
                <a:ext cx="6880225" cy="1776414"/>
                <a:chOff x="804" y="225"/>
                <a:chExt cx="4334" cy="1119"/>
              </a:xfrm>
            </p:grpSpPr>
            <p:sp>
              <p:nvSpPr>
                <p:cNvPr id="8" name="Freeform 12"/>
                <p:cNvSpPr>
                  <a:spLocks/>
                </p:cNvSpPr>
                <p:nvPr/>
              </p:nvSpPr>
              <p:spPr bwMode="auto">
                <a:xfrm>
                  <a:off x="2972" y="225"/>
                  <a:ext cx="2166" cy="1119"/>
                </a:xfrm>
                <a:custGeom>
                  <a:avLst/>
                  <a:gdLst/>
                  <a:ahLst/>
                  <a:cxnLst>
                    <a:cxn ang="0">
                      <a:pos x="1623" y="1118"/>
                    </a:cxn>
                    <a:cxn ang="0">
                      <a:pos x="1729" y="1061"/>
                    </a:cxn>
                    <a:cxn ang="0">
                      <a:pos x="1801" y="1020"/>
                    </a:cxn>
                    <a:cxn ang="0">
                      <a:pos x="1851" y="996"/>
                    </a:cxn>
                    <a:cxn ang="0">
                      <a:pos x="1891" y="988"/>
                    </a:cxn>
                    <a:cxn ang="0">
                      <a:pos x="1930" y="996"/>
                    </a:cxn>
                    <a:cxn ang="0">
                      <a:pos x="1982" y="1020"/>
                    </a:cxn>
                    <a:cxn ang="0">
                      <a:pos x="2056" y="1061"/>
                    </a:cxn>
                    <a:cxn ang="0">
                      <a:pos x="2165" y="1118"/>
                    </a:cxn>
                    <a:cxn ang="0">
                      <a:pos x="2149" y="1084"/>
                    </a:cxn>
                    <a:cxn ang="0">
                      <a:pos x="2091" y="1016"/>
                    </a:cxn>
                    <a:cxn ang="0">
                      <a:pos x="2002" y="948"/>
                    </a:cxn>
                    <a:cxn ang="0">
                      <a:pos x="1885" y="878"/>
                    </a:cxn>
                    <a:cxn ang="0">
                      <a:pos x="1746" y="809"/>
                    </a:cxn>
                    <a:cxn ang="0">
                      <a:pos x="1590" y="740"/>
                    </a:cxn>
                    <a:cxn ang="0">
                      <a:pos x="1420" y="670"/>
                    </a:cxn>
                    <a:cxn ang="0">
                      <a:pos x="1241" y="599"/>
                    </a:cxn>
                    <a:cxn ang="0">
                      <a:pos x="1059" y="529"/>
                    </a:cxn>
                    <a:cxn ang="0">
                      <a:pos x="874" y="457"/>
                    </a:cxn>
                    <a:cxn ang="0">
                      <a:pos x="697" y="387"/>
                    </a:cxn>
                    <a:cxn ang="0">
                      <a:pos x="526" y="317"/>
                    </a:cxn>
                    <a:cxn ang="0">
                      <a:pos x="372" y="245"/>
                    </a:cxn>
                    <a:cxn ang="0">
                      <a:pos x="234" y="175"/>
                    </a:cxn>
                    <a:cxn ang="0">
                      <a:pos x="118" y="104"/>
                    </a:cxn>
                    <a:cxn ang="0">
                      <a:pos x="31" y="34"/>
                    </a:cxn>
                    <a:cxn ang="0">
                      <a:pos x="0" y="0"/>
                    </a:cxn>
                    <a:cxn ang="0">
                      <a:pos x="60" y="73"/>
                    </a:cxn>
                    <a:cxn ang="0">
                      <a:pos x="132" y="147"/>
                    </a:cxn>
                    <a:cxn ang="0">
                      <a:pos x="214" y="220"/>
                    </a:cxn>
                    <a:cxn ang="0">
                      <a:pos x="303" y="290"/>
                    </a:cxn>
                    <a:cxn ang="0">
                      <a:pos x="400" y="360"/>
                    </a:cxn>
                    <a:cxn ang="0">
                      <a:pos x="502" y="431"/>
                    </a:cxn>
                    <a:cxn ang="0">
                      <a:pos x="609" y="500"/>
                    </a:cxn>
                    <a:cxn ang="0">
                      <a:pos x="720" y="569"/>
                    </a:cxn>
                    <a:cxn ang="0">
                      <a:pos x="834" y="637"/>
                    </a:cxn>
                    <a:cxn ang="0">
                      <a:pos x="951" y="705"/>
                    </a:cxn>
                    <a:cxn ang="0">
                      <a:pos x="1067" y="774"/>
                    </a:cxn>
                    <a:cxn ang="0">
                      <a:pos x="1183" y="842"/>
                    </a:cxn>
                    <a:cxn ang="0">
                      <a:pos x="1298" y="911"/>
                    </a:cxn>
                    <a:cxn ang="0">
                      <a:pos x="1410" y="979"/>
                    </a:cxn>
                    <a:cxn ang="0">
                      <a:pos x="1519" y="1048"/>
                    </a:cxn>
                    <a:cxn ang="0">
                      <a:pos x="1623" y="1118"/>
                    </a:cxn>
                  </a:cxnLst>
                  <a:rect l="0" t="0" r="r" b="b"/>
                  <a:pathLst>
                    <a:path w="2166" h="1119">
                      <a:moveTo>
                        <a:pt x="1623" y="1118"/>
                      </a:moveTo>
                      <a:lnTo>
                        <a:pt x="1623" y="1118"/>
                      </a:lnTo>
                      <a:lnTo>
                        <a:pt x="1680" y="1087"/>
                      </a:lnTo>
                      <a:lnTo>
                        <a:pt x="1729" y="1061"/>
                      </a:lnTo>
                      <a:lnTo>
                        <a:pt x="1769" y="1038"/>
                      </a:lnTo>
                      <a:lnTo>
                        <a:pt x="1801" y="1020"/>
                      </a:lnTo>
                      <a:lnTo>
                        <a:pt x="1828" y="1006"/>
                      </a:lnTo>
                      <a:lnTo>
                        <a:pt x="1851" y="996"/>
                      </a:lnTo>
                      <a:lnTo>
                        <a:pt x="1871" y="989"/>
                      </a:lnTo>
                      <a:lnTo>
                        <a:pt x="1891" y="988"/>
                      </a:lnTo>
                      <a:lnTo>
                        <a:pt x="1910" y="989"/>
                      </a:lnTo>
                      <a:lnTo>
                        <a:pt x="1930" y="996"/>
                      </a:lnTo>
                      <a:lnTo>
                        <a:pt x="1953" y="1006"/>
                      </a:lnTo>
                      <a:lnTo>
                        <a:pt x="1982" y="1020"/>
                      </a:lnTo>
                      <a:lnTo>
                        <a:pt x="2015" y="1038"/>
                      </a:lnTo>
                      <a:lnTo>
                        <a:pt x="2056" y="1061"/>
                      </a:lnTo>
                      <a:lnTo>
                        <a:pt x="2106" y="1087"/>
                      </a:lnTo>
                      <a:lnTo>
                        <a:pt x="2165" y="1118"/>
                      </a:lnTo>
                      <a:lnTo>
                        <a:pt x="2165" y="1118"/>
                      </a:lnTo>
                      <a:lnTo>
                        <a:pt x="2149" y="1084"/>
                      </a:lnTo>
                      <a:lnTo>
                        <a:pt x="2124" y="1050"/>
                      </a:lnTo>
                      <a:lnTo>
                        <a:pt x="2091" y="1016"/>
                      </a:lnTo>
                      <a:lnTo>
                        <a:pt x="2049" y="981"/>
                      </a:lnTo>
                      <a:lnTo>
                        <a:pt x="2002" y="948"/>
                      </a:lnTo>
                      <a:lnTo>
                        <a:pt x="1947" y="913"/>
                      </a:lnTo>
                      <a:lnTo>
                        <a:pt x="1885" y="878"/>
                      </a:lnTo>
                      <a:lnTo>
                        <a:pt x="1819" y="844"/>
                      </a:lnTo>
                      <a:lnTo>
                        <a:pt x="1746" y="809"/>
                      </a:lnTo>
                      <a:lnTo>
                        <a:pt x="1670" y="774"/>
                      </a:lnTo>
                      <a:lnTo>
                        <a:pt x="1590" y="740"/>
                      </a:lnTo>
                      <a:lnTo>
                        <a:pt x="1506" y="704"/>
                      </a:lnTo>
                      <a:lnTo>
                        <a:pt x="1420" y="670"/>
                      </a:lnTo>
                      <a:lnTo>
                        <a:pt x="1332" y="634"/>
                      </a:lnTo>
                      <a:lnTo>
                        <a:pt x="1241" y="599"/>
                      </a:lnTo>
                      <a:lnTo>
                        <a:pt x="1149" y="564"/>
                      </a:lnTo>
                      <a:lnTo>
                        <a:pt x="1059" y="529"/>
                      </a:lnTo>
                      <a:lnTo>
                        <a:pt x="965" y="493"/>
                      </a:lnTo>
                      <a:lnTo>
                        <a:pt x="874" y="457"/>
                      </a:lnTo>
                      <a:lnTo>
                        <a:pt x="784" y="423"/>
                      </a:lnTo>
                      <a:lnTo>
                        <a:pt x="697" y="387"/>
                      </a:lnTo>
                      <a:lnTo>
                        <a:pt x="609" y="351"/>
                      </a:lnTo>
                      <a:lnTo>
                        <a:pt x="526" y="317"/>
                      </a:lnTo>
                      <a:lnTo>
                        <a:pt x="447" y="281"/>
                      </a:lnTo>
                      <a:lnTo>
                        <a:pt x="372" y="245"/>
                      </a:lnTo>
                      <a:lnTo>
                        <a:pt x="299" y="211"/>
                      </a:lnTo>
                      <a:lnTo>
                        <a:pt x="234" y="175"/>
                      </a:lnTo>
                      <a:lnTo>
                        <a:pt x="174" y="140"/>
                      </a:lnTo>
                      <a:lnTo>
                        <a:pt x="118" y="104"/>
                      </a:lnTo>
                      <a:lnTo>
                        <a:pt x="72" y="70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8" y="36"/>
                      </a:lnTo>
                      <a:lnTo>
                        <a:pt x="60" y="73"/>
                      </a:lnTo>
                      <a:lnTo>
                        <a:pt x="95" y="110"/>
                      </a:lnTo>
                      <a:lnTo>
                        <a:pt x="132" y="147"/>
                      </a:lnTo>
                      <a:lnTo>
                        <a:pt x="172" y="183"/>
                      </a:lnTo>
                      <a:lnTo>
                        <a:pt x="214" y="220"/>
                      </a:lnTo>
                      <a:lnTo>
                        <a:pt x="258" y="255"/>
                      </a:lnTo>
                      <a:lnTo>
                        <a:pt x="303" y="290"/>
                      </a:lnTo>
                      <a:lnTo>
                        <a:pt x="350" y="326"/>
                      </a:lnTo>
                      <a:lnTo>
                        <a:pt x="400" y="360"/>
                      </a:lnTo>
                      <a:lnTo>
                        <a:pt x="450" y="396"/>
                      </a:lnTo>
                      <a:lnTo>
                        <a:pt x="502" y="431"/>
                      </a:lnTo>
                      <a:lnTo>
                        <a:pt x="556" y="465"/>
                      </a:lnTo>
                      <a:lnTo>
                        <a:pt x="609" y="500"/>
                      </a:lnTo>
                      <a:lnTo>
                        <a:pt x="665" y="534"/>
                      </a:lnTo>
                      <a:lnTo>
                        <a:pt x="720" y="569"/>
                      </a:lnTo>
                      <a:lnTo>
                        <a:pt x="777" y="603"/>
                      </a:lnTo>
                      <a:lnTo>
                        <a:pt x="834" y="637"/>
                      </a:lnTo>
                      <a:lnTo>
                        <a:pt x="893" y="671"/>
                      </a:lnTo>
                      <a:lnTo>
                        <a:pt x="951" y="705"/>
                      </a:lnTo>
                      <a:lnTo>
                        <a:pt x="1008" y="740"/>
                      </a:lnTo>
                      <a:lnTo>
                        <a:pt x="1067" y="774"/>
                      </a:lnTo>
                      <a:lnTo>
                        <a:pt x="1126" y="808"/>
                      </a:lnTo>
                      <a:lnTo>
                        <a:pt x="1183" y="842"/>
                      </a:lnTo>
                      <a:lnTo>
                        <a:pt x="1241" y="876"/>
                      </a:lnTo>
                      <a:lnTo>
                        <a:pt x="1298" y="911"/>
                      </a:lnTo>
                      <a:lnTo>
                        <a:pt x="1355" y="944"/>
                      </a:lnTo>
                      <a:lnTo>
                        <a:pt x="1410" y="979"/>
                      </a:lnTo>
                      <a:lnTo>
                        <a:pt x="1466" y="1014"/>
                      </a:lnTo>
                      <a:lnTo>
                        <a:pt x="1519" y="1048"/>
                      </a:lnTo>
                      <a:lnTo>
                        <a:pt x="1571" y="1083"/>
                      </a:lnTo>
                      <a:lnTo>
                        <a:pt x="1623" y="1118"/>
                      </a:lnTo>
                    </a:path>
                  </a:pathLst>
                </a:custGeom>
                <a:solidFill>
                  <a:srgbClr val="7030A0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Freeform 13"/>
                <p:cNvSpPr>
                  <a:spLocks/>
                </p:cNvSpPr>
                <p:nvPr/>
              </p:nvSpPr>
              <p:spPr bwMode="auto">
                <a:xfrm>
                  <a:off x="2972" y="225"/>
                  <a:ext cx="1625" cy="1119"/>
                </a:xfrm>
                <a:custGeom>
                  <a:avLst/>
                  <a:gdLst/>
                  <a:ahLst/>
                  <a:cxnLst>
                    <a:cxn ang="0">
                      <a:pos x="901" y="1118"/>
                    </a:cxn>
                    <a:cxn ang="0">
                      <a:pos x="961" y="1087"/>
                    </a:cxn>
                    <a:cxn ang="0">
                      <a:pos x="1015" y="1061"/>
                    </a:cxn>
                    <a:cxn ang="0">
                      <a:pos x="1062" y="1038"/>
                    </a:cxn>
                    <a:cxn ang="0">
                      <a:pos x="1107" y="1020"/>
                    </a:cxn>
                    <a:cxn ang="0">
                      <a:pos x="1149" y="1006"/>
                    </a:cxn>
                    <a:cxn ang="0">
                      <a:pos x="1188" y="996"/>
                    </a:cxn>
                    <a:cxn ang="0">
                      <a:pos x="1223" y="989"/>
                    </a:cxn>
                    <a:cxn ang="0">
                      <a:pos x="1260" y="988"/>
                    </a:cxn>
                    <a:cxn ang="0">
                      <a:pos x="1295" y="989"/>
                    </a:cxn>
                    <a:cxn ang="0">
                      <a:pos x="1332" y="996"/>
                    </a:cxn>
                    <a:cxn ang="0">
                      <a:pos x="1370" y="1006"/>
                    </a:cxn>
                    <a:cxn ang="0">
                      <a:pos x="1412" y="1020"/>
                    </a:cxn>
                    <a:cxn ang="0">
                      <a:pos x="1458" y="1038"/>
                    </a:cxn>
                    <a:cxn ang="0">
                      <a:pos x="1508" y="1061"/>
                    </a:cxn>
                    <a:cxn ang="0">
                      <a:pos x="1563" y="1087"/>
                    </a:cxn>
                    <a:cxn ang="0">
                      <a:pos x="1624" y="1118"/>
                    </a:cxn>
                    <a:cxn ang="0">
                      <a:pos x="1610" y="1084"/>
                    </a:cxn>
                    <a:cxn ang="0">
                      <a:pos x="1563" y="1016"/>
                    </a:cxn>
                    <a:cxn ang="0">
                      <a:pos x="1496" y="948"/>
                    </a:cxn>
                    <a:cxn ang="0">
                      <a:pos x="1411" y="878"/>
                    </a:cxn>
                    <a:cxn ang="0">
                      <a:pos x="1310" y="809"/>
                    </a:cxn>
                    <a:cxn ang="0">
                      <a:pos x="1196" y="740"/>
                    </a:cxn>
                    <a:cxn ang="0">
                      <a:pos x="1074" y="670"/>
                    </a:cxn>
                    <a:cxn ang="0">
                      <a:pos x="945" y="599"/>
                    </a:cxn>
                    <a:cxn ang="0">
                      <a:pos x="812" y="529"/>
                    </a:cxn>
                    <a:cxn ang="0">
                      <a:pos x="680" y="457"/>
                    </a:cxn>
                    <a:cxn ang="0">
                      <a:pos x="549" y="387"/>
                    </a:cxn>
                    <a:cxn ang="0">
                      <a:pos x="422" y="317"/>
                    </a:cxn>
                    <a:cxn ang="0">
                      <a:pos x="305" y="245"/>
                    </a:cxn>
                    <a:cxn ang="0">
                      <a:pos x="197" y="175"/>
                    </a:cxn>
                    <a:cxn ang="0">
                      <a:pos x="105" y="104"/>
                    </a:cxn>
                    <a:cxn ang="0">
                      <a:pos x="30" y="34"/>
                    </a:cxn>
                    <a:cxn ang="0">
                      <a:pos x="901" y="1118"/>
                    </a:cxn>
                  </a:cxnLst>
                  <a:rect l="0" t="0" r="r" b="b"/>
                  <a:pathLst>
                    <a:path w="1625" h="1119">
                      <a:moveTo>
                        <a:pt x="901" y="1118"/>
                      </a:moveTo>
                      <a:lnTo>
                        <a:pt x="901" y="1118"/>
                      </a:lnTo>
                      <a:lnTo>
                        <a:pt x="931" y="1102"/>
                      </a:lnTo>
                      <a:lnTo>
                        <a:pt x="961" y="1087"/>
                      </a:lnTo>
                      <a:lnTo>
                        <a:pt x="988" y="1074"/>
                      </a:lnTo>
                      <a:lnTo>
                        <a:pt x="1015" y="1061"/>
                      </a:lnTo>
                      <a:lnTo>
                        <a:pt x="1040" y="1049"/>
                      </a:lnTo>
                      <a:lnTo>
                        <a:pt x="1062" y="1038"/>
                      </a:lnTo>
                      <a:lnTo>
                        <a:pt x="1086" y="1029"/>
                      </a:lnTo>
                      <a:lnTo>
                        <a:pt x="1107" y="1020"/>
                      </a:lnTo>
                      <a:lnTo>
                        <a:pt x="1129" y="1013"/>
                      </a:lnTo>
                      <a:lnTo>
                        <a:pt x="1149" y="1006"/>
                      </a:lnTo>
                      <a:lnTo>
                        <a:pt x="1168" y="1000"/>
                      </a:lnTo>
                      <a:lnTo>
                        <a:pt x="1188" y="996"/>
                      </a:lnTo>
                      <a:lnTo>
                        <a:pt x="1205" y="992"/>
                      </a:lnTo>
                      <a:lnTo>
                        <a:pt x="1223" y="989"/>
                      </a:lnTo>
                      <a:lnTo>
                        <a:pt x="1241" y="988"/>
                      </a:lnTo>
                      <a:lnTo>
                        <a:pt x="1260" y="988"/>
                      </a:lnTo>
                      <a:lnTo>
                        <a:pt x="1277" y="988"/>
                      </a:lnTo>
                      <a:lnTo>
                        <a:pt x="1295" y="989"/>
                      </a:lnTo>
                      <a:lnTo>
                        <a:pt x="1313" y="992"/>
                      </a:lnTo>
                      <a:lnTo>
                        <a:pt x="1332" y="996"/>
                      </a:lnTo>
                      <a:lnTo>
                        <a:pt x="1350" y="1000"/>
                      </a:lnTo>
                      <a:lnTo>
                        <a:pt x="1370" y="1006"/>
                      </a:lnTo>
                      <a:lnTo>
                        <a:pt x="1391" y="1013"/>
                      </a:lnTo>
                      <a:lnTo>
                        <a:pt x="1412" y="1020"/>
                      </a:lnTo>
                      <a:lnTo>
                        <a:pt x="1434" y="1029"/>
                      </a:lnTo>
                      <a:lnTo>
                        <a:pt x="1458" y="1038"/>
                      </a:lnTo>
                      <a:lnTo>
                        <a:pt x="1481" y="1049"/>
                      </a:lnTo>
                      <a:lnTo>
                        <a:pt x="1508" y="1061"/>
                      </a:lnTo>
                      <a:lnTo>
                        <a:pt x="1535" y="1074"/>
                      </a:lnTo>
                      <a:lnTo>
                        <a:pt x="1563" y="1087"/>
                      </a:lnTo>
                      <a:lnTo>
                        <a:pt x="1592" y="1102"/>
                      </a:lnTo>
                      <a:lnTo>
                        <a:pt x="1624" y="1118"/>
                      </a:lnTo>
                      <a:lnTo>
                        <a:pt x="1624" y="1118"/>
                      </a:lnTo>
                      <a:lnTo>
                        <a:pt x="1610" y="1084"/>
                      </a:lnTo>
                      <a:lnTo>
                        <a:pt x="1590" y="1050"/>
                      </a:lnTo>
                      <a:lnTo>
                        <a:pt x="1563" y="1016"/>
                      </a:lnTo>
                      <a:lnTo>
                        <a:pt x="1531" y="981"/>
                      </a:lnTo>
                      <a:lnTo>
                        <a:pt x="1496" y="948"/>
                      </a:lnTo>
                      <a:lnTo>
                        <a:pt x="1456" y="913"/>
                      </a:lnTo>
                      <a:lnTo>
                        <a:pt x="1411" y="878"/>
                      </a:lnTo>
                      <a:lnTo>
                        <a:pt x="1362" y="844"/>
                      </a:lnTo>
                      <a:lnTo>
                        <a:pt x="1310" y="809"/>
                      </a:lnTo>
                      <a:lnTo>
                        <a:pt x="1255" y="774"/>
                      </a:lnTo>
                      <a:lnTo>
                        <a:pt x="1196" y="740"/>
                      </a:lnTo>
                      <a:lnTo>
                        <a:pt x="1136" y="704"/>
                      </a:lnTo>
                      <a:lnTo>
                        <a:pt x="1074" y="670"/>
                      </a:lnTo>
                      <a:lnTo>
                        <a:pt x="1010" y="634"/>
                      </a:lnTo>
                      <a:lnTo>
                        <a:pt x="945" y="599"/>
                      </a:lnTo>
                      <a:lnTo>
                        <a:pt x="879" y="564"/>
                      </a:lnTo>
                      <a:lnTo>
                        <a:pt x="812" y="529"/>
                      </a:lnTo>
                      <a:lnTo>
                        <a:pt x="745" y="493"/>
                      </a:lnTo>
                      <a:lnTo>
                        <a:pt x="680" y="457"/>
                      </a:lnTo>
                      <a:lnTo>
                        <a:pt x="613" y="423"/>
                      </a:lnTo>
                      <a:lnTo>
                        <a:pt x="549" y="387"/>
                      </a:lnTo>
                      <a:lnTo>
                        <a:pt x="486" y="351"/>
                      </a:lnTo>
                      <a:lnTo>
                        <a:pt x="422" y="317"/>
                      </a:lnTo>
                      <a:lnTo>
                        <a:pt x="363" y="281"/>
                      </a:lnTo>
                      <a:lnTo>
                        <a:pt x="305" y="245"/>
                      </a:lnTo>
                      <a:lnTo>
                        <a:pt x="249" y="211"/>
                      </a:lnTo>
                      <a:lnTo>
                        <a:pt x="197" y="175"/>
                      </a:lnTo>
                      <a:lnTo>
                        <a:pt x="150" y="140"/>
                      </a:lnTo>
                      <a:lnTo>
                        <a:pt x="105" y="104"/>
                      </a:lnTo>
                      <a:lnTo>
                        <a:pt x="65" y="70"/>
                      </a:lnTo>
                      <a:lnTo>
                        <a:pt x="30" y="34"/>
                      </a:lnTo>
                      <a:lnTo>
                        <a:pt x="0" y="0"/>
                      </a:lnTo>
                      <a:lnTo>
                        <a:pt x="901" y="1118"/>
                      </a:ln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Freeform 14"/>
                <p:cNvSpPr>
                  <a:spLocks/>
                </p:cNvSpPr>
                <p:nvPr/>
              </p:nvSpPr>
              <p:spPr bwMode="auto">
                <a:xfrm>
                  <a:off x="804" y="225"/>
                  <a:ext cx="2169" cy="1119"/>
                </a:xfrm>
                <a:custGeom>
                  <a:avLst/>
                  <a:gdLst/>
                  <a:ahLst/>
                  <a:cxnLst>
                    <a:cxn ang="0">
                      <a:pos x="541" y="1118"/>
                    </a:cxn>
                    <a:cxn ang="0">
                      <a:pos x="435" y="1061"/>
                    </a:cxn>
                    <a:cxn ang="0">
                      <a:pos x="363" y="1020"/>
                    </a:cxn>
                    <a:cxn ang="0">
                      <a:pos x="313" y="996"/>
                    </a:cxn>
                    <a:cxn ang="0">
                      <a:pos x="273" y="988"/>
                    </a:cxn>
                    <a:cxn ang="0">
                      <a:pos x="234" y="996"/>
                    </a:cxn>
                    <a:cxn ang="0">
                      <a:pos x="182" y="1020"/>
                    </a:cxn>
                    <a:cxn ang="0">
                      <a:pos x="108" y="1061"/>
                    </a:cxn>
                    <a:cxn ang="0">
                      <a:pos x="0" y="1118"/>
                    </a:cxn>
                    <a:cxn ang="0">
                      <a:pos x="15" y="1084"/>
                    </a:cxn>
                    <a:cxn ang="0">
                      <a:pos x="73" y="1016"/>
                    </a:cxn>
                    <a:cxn ang="0">
                      <a:pos x="162" y="947"/>
                    </a:cxn>
                    <a:cxn ang="0">
                      <a:pos x="280" y="877"/>
                    </a:cxn>
                    <a:cxn ang="0">
                      <a:pos x="419" y="807"/>
                    </a:cxn>
                    <a:cxn ang="0">
                      <a:pos x="575" y="737"/>
                    </a:cxn>
                    <a:cxn ang="0">
                      <a:pos x="744" y="665"/>
                    </a:cxn>
                    <a:cxn ang="0">
                      <a:pos x="923" y="594"/>
                    </a:cxn>
                    <a:cxn ang="0">
                      <a:pos x="1106" y="522"/>
                    </a:cxn>
                    <a:cxn ang="0">
                      <a:pos x="1291" y="452"/>
                    </a:cxn>
                    <a:cxn ang="0">
                      <a:pos x="1468" y="380"/>
                    </a:cxn>
                    <a:cxn ang="0">
                      <a:pos x="1638" y="310"/>
                    </a:cxn>
                    <a:cxn ang="0">
                      <a:pos x="1794" y="240"/>
                    </a:cxn>
                    <a:cxn ang="0">
                      <a:pos x="1931" y="170"/>
                    </a:cxn>
                    <a:cxn ang="0">
                      <a:pos x="2047" y="101"/>
                    </a:cxn>
                    <a:cxn ang="0">
                      <a:pos x="2134" y="33"/>
                    </a:cxn>
                    <a:cxn ang="0">
                      <a:pos x="2168" y="0"/>
                    </a:cxn>
                    <a:cxn ang="0">
                      <a:pos x="2094" y="73"/>
                    </a:cxn>
                    <a:cxn ang="0">
                      <a:pos x="2015" y="147"/>
                    </a:cxn>
                    <a:cxn ang="0">
                      <a:pos x="1929" y="220"/>
                    </a:cxn>
                    <a:cxn ang="0">
                      <a:pos x="1836" y="290"/>
                    </a:cxn>
                    <a:cxn ang="0">
                      <a:pos x="1738" y="360"/>
                    </a:cxn>
                    <a:cxn ang="0">
                      <a:pos x="1636" y="431"/>
                    </a:cxn>
                    <a:cxn ang="0">
                      <a:pos x="1530" y="500"/>
                    </a:cxn>
                    <a:cxn ang="0">
                      <a:pos x="1421" y="569"/>
                    </a:cxn>
                    <a:cxn ang="0">
                      <a:pos x="1311" y="637"/>
                    </a:cxn>
                    <a:cxn ang="0">
                      <a:pos x="1198" y="705"/>
                    </a:cxn>
                    <a:cxn ang="0">
                      <a:pos x="1086" y="774"/>
                    </a:cxn>
                    <a:cxn ang="0">
                      <a:pos x="974" y="842"/>
                    </a:cxn>
                    <a:cxn ang="0">
                      <a:pos x="861" y="911"/>
                    </a:cxn>
                    <a:cxn ang="0">
                      <a:pos x="751" y="979"/>
                    </a:cxn>
                    <a:cxn ang="0">
                      <a:pos x="645" y="1048"/>
                    </a:cxn>
                    <a:cxn ang="0">
                      <a:pos x="541" y="1118"/>
                    </a:cxn>
                  </a:cxnLst>
                  <a:rect l="0" t="0" r="r" b="b"/>
                  <a:pathLst>
                    <a:path w="2169" h="1119">
                      <a:moveTo>
                        <a:pt x="541" y="1118"/>
                      </a:moveTo>
                      <a:lnTo>
                        <a:pt x="541" y="1118"/>
                      </a:lnTo>
                      <a:lnTo>
                        <a:pt x="484" y="1087"/>
                      </a:lnTo>
                      <a:lnTo>
                        <a:pt x="435" y="1061"/>
                      </a:lnTo>
                      <a:lnTo>
                        <a:pt x="395" y="1038"/>
                      </a:lnTo>
                      <a:lnTo>
                        <a:pt x="363" y="1020"/>
                      </a:lnTo>
                      <a:lnTo>
                        <a:pt x="337" y="1006"/>
                      </a:lnTo>
                      <a:lnTo>
                        <a:pt x="313" y="996"/>
                      </a:lnTo>
                      <a:lnTo>
                        <a:pt x="293" y="989"/>
                      </a:lnTo>
                      <a:lnTo>
                        <a:pt x="273" y="988"/>
                      </a:lnTo>
                      <a:lnTo>
                        <a:pt x="254" y="989"/>
                      </a:lnTo>
                      <a:lnTo>
                        <a:pt x="234" y="996"/>
                      </a:lnTo>
                      <a:lnTo>
                        <a:pt x="211" y="1006"/>
                      </a:lnTo>
                      <a:lnTo>
                        <a:pt x="182" y="1020"/>
                      </a:lnTo>
                      <a:lnTo>
                        <a:pt x="149" y="1038"/>
                      </a:lnTo>
                      <a:lnTo>
                        <a:pt x="108" y="1061"/>
                      </a:lnTo>
                      <a:lnTo>
                        <a:pt x="58" y="1087"/>
                      </a:lnTo>
                      <a:lnTo>
                        <a:pt x="0" y="1118"/>
                      </a:lnTo>
                      <a:lnTo>
                        <a:pt x="0" y="1118"/>
                      </a:lnTo>
                      <a:lnTo>
                        <a:pt x="15" y="1084"/>
                      </a:lnTo>
                      <a:lnTo>
                        <a:pt x="40" y="1050"/>
                      </a:lnTo>
                      <a:lnTo>
                        <a:pt x="73" y="1016"/>
                      </a:lnTo>
                      <a:lnTo>
                        <a:pt x="115" y="981"/>
                      </a:lnTo>
                      <a:lnTo>
                        <a:pt x="162" y="947"/>
                      </a:lnTo>
                      <a:lnTo>
                        <a:pt x="217" y="912"/>
                      </a:lnTo>
                      <a:lnTo>
                        <a:pt x="280" y="877"/>
                      </a:lnTo>
                      <a:lnTo>
                        <a:pt x="345" y="842"/>
                      </a:lnTo>
                      <a:lnTo>
                        <a:pt x="419" y="807"/>
                      </a:lnTo>
                      <a:lnTo>
                        <a:pt x="494" y="771"/>
                      </a:lnTo>
                      <a:lnTo>
                        <a:pt x="575" y="737"/>
                      </a:lnTo>
                      <a:lnTo>
                        <a:pt x="658" y="701"/>
                      </a:lnTo>
                      <a:lnTo>
                        <a:pt x="744" y="665"/>
                      </a:lnTo>
                      <a:lnTo>
                        <a:pt x="833" y="629"/>
                      </a:lnTo>
                      <a:lnTo>
                        <a:pt x="923" y="594"/>
                      </a:lnTo>
                      <a:lnTo>
                        <a:pt x="1016" y="559"/>
                      </a:lnTo>
                      <a:lnTo>
                        <a:pt x="1106" y="522"/>
                      </a:lnTo>
                      <a:lnTo>
                        <a:pt x="1198" y="486"/>
                      </a:lnTo>
                      <a:lnTo>
                        <a:pt x="1291" y="452"/>
                      </a:lnTo>
                      <a:lnTo>
                        <a:pt x="1379" y="416"/>
                      </a:lnTo>
                      <a:lnTo>
                        <a:pt x="1468" y="380"/>
                      </a:lnTo>
                      <a:lnTo>
                        <a:pt x="1555" y="346"/>
                      </a:lnTo>
                      <a:lnTo>
                        <a:pt x="1638" y="310"/>
                      </a:lnTo>
                      <a:lnTo>
                        <a:pt x="1718" y="274"/>
                      </a:lnTo>
                      <a:lnTo>
                        <a:pt x="1794" y="240"/>
                      </a:lnTo>
                      <a:lnTo>
                        <a:pt x="1866" y="205"/>
                      </a:lnTo>
                      <a:lnTo>
                        <a:pt x="1931" y="170"/>
                      </a:lnTo>
                      <a:lnTo>
                        <a:pt x="1991" y="136"/>
                      </a:lnTo>
                      <a:lnTo>
                        <a:pt x="2047" y="101"/>
                      </a:lnTo>
                      <a:lnTo>
                        <a:pt x="2094" y="67"/>
                      </a:lnTo>
                      <a:lnTo>
                        <a:pt x="2134" y="33"/>
                      </a:lnTo>
                      <a:lnTo>
                        <a:pt x="2168" y="0"/>
                      </a:lnTo>
                      <a:lnTo>
                        <a:pt x="2168" y="0"/>
                      </a:lnTo>
                      <a:lnTo>
                        <a:pt x="2132" y="36"/>
                      </a:lnTo>
                      <a:lnTo>
                        <a:pt x="2094" y="73"/>
                      </a:lnTo>
                      <a:lnTo>
                        <a:pt x="2055" y="110"/>
                      </a:lnTo>
                      <a:lnTo>
                        <a:pt x="2015" y="147"/>
                      </a:lnTo>
                      <a:lnTo>
                        <a:pt x="1973" y="183"/>
                      </a:lnTo>
                      <a:lnTo>
                        <a:pt x="1929" y="220"/>
                      </a:lnTo>
                      <a:lnTo>
                        <a:pt x="1884" y="255"/>
                      </a:lnTo>
                      <a:lnTo>
                        <a:pt x="1836" y="290"/>
                      </a:lnTo>
                      <a:lnTo>
                        <a:pt x="1789" y="326"/>
                      </a:lnTo>
                      <a:lnTo>
                        <a:pt x="1738" y="360"/>
                      </a:lnTo>
                      <a:lnTo>
                        <a:pt x="1688" y="396"/>
                      </a:lnTo>
                      <a:lnTo>
                        <a:pt x="1636" y="431"/>
                      </a:lnTo>
                      <a:lnTo>
                        <a:pt x="1584" y="465"/>
                      </a:lnTo>
                      <a:lnTo>
                        <a:pt x="1530" y="500"/>
                      </a:lnTo>
                      <a:lnTo>
                        <a:pt x="1477" y="534"/>
                      </a:lnTo>
                      <a:lnTo>
                        <a:pt x="1421" y="569"/>
                      </a:lnTo>
                      <a:lnTo>
                        <a:pt x="1366" y="603"/>
                      </a:lnTo>
                      <a:lnTo>
                        <a:pt x="1311" y="637"/>
                      </a:lnTo>
                      <a:lnTo>
                        <a:pt x="1254" y="671"/>
                      </a:lnTo>
                      <a:lnTo>
                        <a:pt x="1198" y="705"/>
                      </a:lnTo>
                      <a:lnTo>
                        <a:pt x="1141" y="740"/>
                      </a:lnTo>
                      <a:lnTo>
                        <a:pt x="1086" y="774"/>
                      </a:lnTo>
                      <a:lnTo>
                        <a:pt x="1029" y="808"/>
                      </a:lnTo>
                      <a:lnTo>
                        <a:pt x="974" y="842"/>
                      </a:lnTo>
                      <a:lnTo>
                        <a:pt x="917" y="876"/>
                      </a:lnTo>
                      <a:lnTo>
                        <a:pt x="861" y="911"/>
                      </a:lnTo>
                      <a:lnTo>
                        <a:pt x="806" y="944"/>
                      </a:lnTo>
                      <a:lnTo>
                        <a:pt x="751" y="979"/>
                      </a:lnTo>
                      <a:lnTo>
                        <a:pt x="699" y="1014"/>
                      </a:lnTo>
                      <a:lnTo>
                        <a:pt x="645" y="1048"/>
                      </a:lnTo>
                      <a:lnTo>
                        <a:pt x="593" y="1083"/>
                      </a:lnTo>
                      <a:lnTo>
                        <a:pt x="541" y="1118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Freeform 15"/>
                <p:cNvSpPr>
                  <a:spLocks/>
                </p:cNvSpPr>
                <p:nvPr/>
              </p:nvSpPr>
              <p:spPr bwMode="auto">
                <a:xfrm>
                  <a:off x="1345" y="225"/>
                  <a:ext cx="1628" cy="1119"/>
                </a:xfrm>
                <a:custGeom>
                  <a:avLst/>
                  <a:gdLst/>
                  <a:ahLst/>
                  <a:cxnLst>
                    <a:cxn ang="0">
                      <a:pos x="722" y="1118"/>
                    </a:cxn>
                    <a:cxn ang="0">
                      <a:pos x="662" y="1087"/>
                    </a:cxn>
                    <a:cxn ang="0">
                      <a:pos x="608" y="1061"/>
                    </a:cxn>
                    <a:cxn ang="0">
                      <a:pos x="561" y="1038"/>
                    </a:cxn>
                    <a:cxn ang="0">
                      <a:pos x="516" y="1020"/>
                    </a:cxn>
                    <a:cxn ang="0">
                      <a:pos x="474" y="1006"/>
                    </a:cxn>
                    <a:cxn ang="0">
                      <a:pos x="436" y="996"/>
                    </a:cxn>
                    <a:cxn ang="0">
                      <a:pos x="400" y="989"/>
                    </a:cxn>
                    <a:cxn ang="0">
                      <a:pos x="363" y="988"/>
                    </a:cxn>
                    <a:cxn ang="0">
                      <a:pos x="328" y="989"/>
                    </a:cxn>
                    <a:cxn ang="0">
                      <a:pos x="291" y="996"/>
                    </a:cxn>
                    <a:cxn ang="0">
                      <a:pos x="253" y="1006"/>
                    </a:cxn>
                    <a:cxn ang="0">
                      <a:pos x="211" y="1020"/>
                    </a:cxn>
                    <a:cxn ang="0">
                      <a:pos x="166" y="1038"/>
                    </a:cxn>
                    <a:cxn ang="0">
                      <a:pos x="115" y="1061"/>
                    </a:cxn>
                    <a:cxn ang="0">
                      <a:pos x="60" y="1087"/>
                    </a:cxn>
                    <a:cxn ang="0">
                      <a:pos x="0" y="1118"/>
                    </a:cxn>
                    <a:cxn ang="0">
                      <a:pos x="13" y="1084"/>
                    </a:cxn>
                    <a:cxn ang="0">
                      <a:pos x="60" y="1016"/>
                    </a:cxn>
                    <a:cxn ang="0">
                      <a:pos x="127" y="948"/>
                    </a:cxn>
                    <a:cxn ang="0">
                      <a:pos x="213" y="878"/>
                    </a:cxn>
                    <a:cxn ang="0">
                      <a:pos x="313" y="809"/>
                    </a:cxn>
                    <a:cxn ang="0">
                      <a:pos x="427" y="740"/>
                    </a:cxn>
                    <a:cxn ang="0">
                      <a:pos x="550" y="670"/>
                    </a:cxn>
                    <a:cxn ang="0">
                      <a:pos x="679" y="599"/>
                    </a:cxn>
                    <a:cxn ang="0">
                      <a:pos x="811" y="529"/>
                    </a:cxn>
                    <a:cxn ang="0">
                      <a:pos x="944" y="457"/>
                    </a:cxn>
                    <a:cxn ang="0">
                      <a:pos x="1075" y="387"/>
                    </a:cxn>
                    <a:cxn ang="0">
                      <a:pos x="1202" y="317"/>
                    </a:cxn>
                    <a:cxn ang="0">
                      <a:pos x="1320" y="245"/>
                    </a:cxn>
                    <a:cxn ang="0">
                      <a:pos x="1427" y="175"/>
                    </a:cxn>
                    <a:cxn ang="0">
                      <a:pos x="1519" y="104"/>
                    </a:cxn>
                    <a:cxn ang="0">
                      <a:pos x="1595" y="34"/>
                    </a:cxn>
                    <a:cxn ang="0">
                      <a:pos x="722" y="1118"/>
                    </a:cxn>
                  </a:cxnLst>
                  <a:rect l="0" t="0" r="r" b="b"/>
                  <a:pathLst>
                    <a:path w="1628" h="1119">
                      <a:moveTo>
                        <a:pt x="722" y="1118"/>
                      </a:moveTo>
                      <a:lnTo>
                        <a:pt x="722" y="1118"/>
                      </a:lnTo>
                      <a:lnTo>
                        <a:pt x="692" y="1102"/>
                      </a:lnTo>
                      <a:lnTo>
                        <a:pt x="662" y="1087"/>
                      </a:lnTo>
                      <a:lnTo>
                        <a:pt x="635" y="1074"/>
                      </a:lnTo>
                      <a:lnTo>
                        <a:pt x="608" y="1061"/>
                      </a:lnTo>
                      <a:lnTo>
                        <a:pt x="583" y="1049"/>
                      </a:lnTo>
                      <a:lnTo>
                        <a:pt x="561" y="1038"/>
                      </a:lnTo>
                      <a:lnTo>
                        <a:pt x="538" y="1029"/>
                      </a:lnTo>
                      <a:lnTo>
                        <a:pt x="516" y="1020"/>
                      </a:lnTo>
                      <a:lnTo>
                        <a:pt x="494" y="1013"/>
                      </a:lnTo>
                      <a:lnTo>
                        <a:pt x="474" y="1006"/>
                      </a:lnTo>
                      <a:lnTo>
                        <a:pt x="456" y="1000"/>
                      </a:lnTo>
                      <a:lnTo>
                        <a:pt x="436" y="996"/>
                      </a:lnTo>
                      <a:lnTo>
                        <a:pt x="419" y="992"/>
                      </a:lnTo>
                      <a:lnTo>
                        <a:pt x="400" y="989"/>
                      </a:lnTo>
                      <a:lnTo>
                        <a:pt x="382" y="988"/>
                      </a:lnTo>
                      <a:lnTo>
                        <a:pt x="363" y="988"/>
                      </a:lnTo>
                      <a:lnTo>
                        <a:pt x="347" y="988"/>
                      </a:lnTo>
                      <a:lnTo>
                        <a:pt x="328" y="989"/>
                      </a:lnTo>
                      <a:lnTo>
                        <a:pt x="310" y="992"/>
                      </a:lnTo>
                      <a:lnTo>
                        <a:pt x="291" y="996"/>
                      </a:lnTo>
                      <a:lnTo>
                        <a:pt x="273" y="1000"/>
                      </a:lnTo>
                      <a:lnTo>
                        <a:pt x="253" y="1006"/>
                      </a:lnTo>
                      <a:lnTo>
                        <a:pt x="233" y="1013"/>
                      </a:lnTo>
                      <a:lnTo>
                        <a:pt x="211" y="1020"/>
                      </a:lnTo>
                      <a:lnTo>
                        <a:pt x="189" y="1029"/>
                      </a:lnTo>
                      <a:lnTo>
                        <a:pt x="166" y="1038"/>
                      </a:lnTo>
                      <a:lnTo>
                        <a:pt x="142" y="1049"/>
                      </a:lnTo>
                      <a:lnTo>
                        <a:pt x="115" y="1061"/>
                      </a:lnTo>
                      <a:lnTo>
                        <a:pt x="88" y="1074"/>
                      </a:lnTo>
                      <a:lnTo>
                        <a:pt x="60" y="1087"/>
                      </a:lnTo>
                      <a:lnTo>
                        <a:pt x="31" y="1102"/>
                      </a:lnTo>
                      <a:lnTo>
                        <a:pt x="0" y="1118"/>
                      </a:lnTo>
                      <a:lnTo>
                        <a:pt x="0" y="1118"/>
                      </a:lnTo>
                      <a:lnTo>
                        <a:pt x="13" y="1084"/>
                      </a:lnTo>
                      <a:lnTo>
                        <a:pt x="33" y="1050"/>
                      </a:lnTo>
                      <a:lnTo>
                        <a:pt x="60" y="1016"/>
                      </a:lnTo>
                      <a:lnTo>
                        <a:pt x="92" y="981"/>
                      </a:lnTo>
                      <a:lnTo>
                        <a:pt x="127" y="948"/>
                      </a:lnTo>
                      <a:lnTo>
                        <a:pt x="167" y="913"/>
                      </a:lnTo>
                      <a:lnTo>
                        <a:pt x="213" y="878"/>
                      </a:lnTo>
                      <a:lnTo>
                        <a:pt x="261" y="844"/>
                      </a:lnTo>
                      <a:lnTo>
                        <a:pt x="313" y="809"/>
                      </a:lnTo>
                      <a:lnTo>
                        <a:pt x="369" y="774"/>
                      </a:lnTo>
                      <a:lnTo>
                        <a:pt x="427" y="740"/>
                      </a:lnTo>
                      <a:lnTo>
                        <a:pt x="488" y="704"/>
                      </a:lnTo>
                      <a:lnTo>
                        <a:pt x="550" y="670"/>
                      </a:lnTo>
                      <a:lnTo>
                        <a:pt x="613" y="634"/>
                      </a:lnTo>
                      <a:lnTo>
                        <a:pt x="679" y="599"/>
                      </a:lnTo>
                      <a:lnTo>
                        <a:pt x="744" y="564"/>
                      </a:lnTo>
                      <a:lnTo>
                        <a:pt x="811" y="529"/>
                      </a:lnTo>
                      <a:lnTo>
                        <a:pt x="878" y="493"/>
                      </a:lnTo>
                      <a:lnTo>
                        <a:pt x="944" y="457"/>
                      </a:lnTo>
                      <a:lnTo>
                        <a:pt x="1011" y="423"/>
                      </a:lnTo>
                      <a:lnTo>
                        <a:pt x="1075" y="387"/>
                      </a:lnTo>
                      <a:lnTo>
                        <a:pt x="1138" y="351"/>
                      </a:lnTo>
                      <a:lnTo>
                        <a:pt x="1202" y="317"/>
                      </a:lnTo>
                      <a:lnTo>
                        <a:pt x="1261" y="281"/>
                      </a:lnTo>
                      <a:lnTo>
                        <a:pt x="1320" y="245"/>
                      </a:lnTo>
                      <a:lnTo>
                        <a:pt x="1375" y="211"/>
                      </a:lnTo>
                      <a:lnTo>
                        <a:pt x="1427" y="175"/>
                      </a:lnTo>
                      <a:lnTo>
                        <a:pt x="1474" y="140"/>
                      </a:lnTo>
                      <a:lnTo>
                        <a:pt x="1519" y="104"/>
                      </a:lnTo>
                      <a:lnTo>
                        <a:pt x="1559" y="70"/>
                      </a:lnTo>
                      <a:lnTo>
                        <a:pt x="1595" y="34"/>
                      </a:lnTo>
                      <a:lnTo>
                        <a:pt x="1627" y="0"/>
                      </a:lnTo>
                      <a:lnTo>
                        <a:pt x="722" y="1118"/>
                      </a:lnTo>
                    </a:path>
                  </a:pathLst>
                </a:custGeom>
                <a:solidFill>
                  <a:srgbClr val="FFC000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auto">
                <a:xfrm>
                  <a:off x="2069" y="225"/>
                  <a:ext cx="904" cy="1119"/>
                </a:xfrm>
                <a:custGeom>
                  <a:avLst/>
                  <a:gdLst/>
                  <a:ahLst/>
                  <a:cxnLst>
                    <a:cxn ang="0">
                      <a:pos x="903" y="1118"/>
                    </a:cxn>
                    <a:cxn ang="0">
                      <a:pos x="841" y="1087"/>
                    </a:cxn>
                    <a:cxn ang="0">
                      <a:pos x="780" y="1061"/>
                    </a:cxn>
                    <a:cxn ang="0">
                      <a:pos x="723" y="1038"/>
                    </a:cxn>
                    <a:cxn ang="0">
                      <a:pos x="666" y="1020"/>
                    </a:cxn>
                    <a:cxn ang="0">
                      <a:pos x="613" y="1006"/>
                    </a:cxn>
                    <a:cxn ang="0">
                      <a:pos x="559" y="996"/>
                    </a:cxn>
                    <a:cxn ang="0">
                      <a:pos x="505" y="989"/>
                    </a:cxn>
                    <a:cxn ang="0">
                      <a:pos x="454" y="988"/>
                    </a:cxn>
                    <a:cxn ang="0">
                      <a:pos x="402" y="989"/>
                    </a:cxn>
                    <a:cxn ang="0">
                      <a:pos x="348" y="996"/>
                    </a:cxn>
                    <a:cxn ang="0">
                      <a:pos x="294" y="1006"/>
                    </a:cxn>
                    <a:cxn ang="0">
                      <a:pos x="239" y="1020"/>
                    </a:cxn>
                    <a:cxn ang="0">
                      <a:pos x="182" y="1038"/>
                    </a:cxn>
                    <a:cxn ang="0">
                      <a:pos x="123" y="1061"/>
                    </a:cxn>
                    <a:cxn ang="0">
                      <a:pos x="61" y="1087"/>
                    </a:cxn>
                    <a:cxn ang="0">
                      <a:pos x="0" y="1118"/>
                    </a:cxn>
                    <a:cxn ang="0">
                      <a:pos x="11" y="1084"/>
                    </a:cxn>
                    <a:cxn ang="0">
                      <a:pos x="41" y="1016"/>
                    </a:cxn>
                    <a:cxn ang="0">
                      <a:pos x="80" y="948"/>
                    </a:cxn>
                    <a:cxn ang="0">
                      <a:pos x="123" y="878"/>
                    </a:cxn>
                    <a:cxn ang="0">
                      <a:pos x="174" y="809"/>
                    </a:cxn>
                    <a:cxn ang="0">
                      <a:pos x="229" y="740"/>
                    </a:cxn>
                    <a:cxn ang="0">
                      <a:pos x="288" y="670"/>
                    </a:cxn>
                    <a:cxn ang="0">
                      <a:pos x="350" y="599"/>
                    </a:cxn>
                    <a:cxn ang="0">
                      <a:pos x="415" y="529"/>
                    </a:cxn>
                    <a:cxn ang="0">
                      <a:pos x="482" y="457"/>
                    </a:cxn>
                    <a:cxn ang="0">
                      <a:pos x="549" y="387"/>
                    </a:cxn>
                    <a:cxn ang="0">
                      <a:pos x="616" y="317"/>
                    </a:cxn>
                    <a:cxn ang="0">
                      <a:pos x="685" y="245"/>
                    </a:cxn>
                    <a:cxn ang="0">
                      <a:pos x="750" y="175"/>
                    </a:cxn>
                    <a:cxn ang="0">
                      <a:pos x="814" y="104"/>
                    </a:cxn>
                    <a:cxn ang="0">
                      <a:pos x="872" y="34"/>
                    </a:cxn>
                    <a:cxn ang="0">
                      <a:pos x="903" y="1118"/>
                    </a:cxn>
                  </a:cxnLst>
                  <a:rect l="0" t="0" r="r" b="b"/>
                  <a:pathLst>
                    <a:path w="904" h="1119">
                      <a:moveTo>
                        <a:pt x="903" y="1118"/>
                      </a:moveTo>
                      <a:lnTo>
                        <a:pt x="903" y="1118"/>
                      </a:lnTo>
                      <a:lnTo>
                        <a:pt x="871" y="1102"/>
                      </a:lnTo>
                      <a:lnTo>
                        <a:pt x="841" y="1087"/>
                      </a:lnTo>
                      <a:lnTo>
                        <a:pt x="810" y="1074"/>
                      </a:lnTo>
                      <a:lnTo>
                        <a:pt x="780" y="1061"/>
                      </a:lnTo>
                      <a:lnTo>
                        <a:pt x="752" y="1049"/>
                      </a:lnTo>
                      <a:lnTo>
                        <a:pt x="723" y="1038"/>
                      </a:lnTo>
                      <a:lnTo>
                        <a:pt x="695" y="1029"/>
                      </a:lnTo>
                      <a:lnTo>
                        <a:pt x="666" y="1020"/>
                      </a:lnTo>
                      <a:lnTo>
                        <a:pt x="639" y="1013"/>
                      </a:lnTo>
                      <a:lnTo>
                        <a:pt x="613" y="1006"/>
                      </a:lnTo>
                      <a:lnTo>
                        <a:pt x="586" y="1000"/>
                      </a:lnTo>
                      <a:lnTo>
                        <a:pt x="559" y="996"/>
                      </a:lnTo>
                      <a:lnTo>
                        <a:pt x="532" y="992"/>
                      </a:lnTo>
                      <a:lnTo>
                        <a:pt x="505" y="989"/>
                      </a:lnTo>
                      <a:lnTo>
                        <a:pt x="480" y="988"/>
                      </a:lnTo>
                      <a:lnTo>
                        <a:pt x="454" y="988"/>
                      </a:lnTo>
                      <a:lnTo>
                        <a:pt x="427" y="988"/>
                      </a:lnTo>
                      <a:lnTo>
                        <a:pt x="402" y="989"/>
                      </a:lnTo>
                      <a:lnTo>
                        <a:pt x="375" y="992"/>
                      </a:lnTo>
                      <a:lnTo>
                        <a:pt x="348" y="996"/>
                      </a:lnTo>
                      <a:lnTo>
                        <a:pt x="321" y="1000"/>
                      </a:lnTo>
                      <a:lnTo>
                        <a:pt x="294" y="1006"/>
                      </a:lnTo>
                      <a:lnTo>
                        <a:pt x="266" y="1013"/>
                      </a:lnTo>
                      <a:lnTo>
                        <a:pt x="239" y="1020"/>
                      </a:lnTo>
                      <a:lnTo>
                        <a:pt x="211" y="1029"/>
                      </a:lnTo>
                      <a:lnTo>
                        <a:pt x="182" y="1038"/>
                      </a:lnTo>
                      <a:lnTo>
                        <a:pt x="152" y="1049"/>
                      </a:lnTo>
                      <a:lnTo>
                        <a:pt x="123" y="1061"/>
                      </a:lnTo>
                      <a:lnTo>
                        <a:pt x="93" y="1074"/>
                      </a:lnTo>
                      <a:lnTo>
                        <a:pt x="61" y="1087"/>
                      </a:lnTo>
                      <a:lnTo>
                        <a:pt x="30" y="1102"/>
                      </a:lnTo>
                      <a:lnTo>
                        <a:pt x="0" y="1118"/>
                      </a:lnTo>
                      <a:lnTo>
                        <a:pt x="0" y="1118"/>
                      </a:lnTo>
                      <a:lnTo>
                        <a:pt x="11" y="1084"/>
                      </a:lnTo>
                      <a:lnTo>
                        <a:pt x="26" y="1050"/>
                      </a:lnTo>
                      <a:lnTo>
                        <a:pt x="41" y="1016"/>
                      </a:lnTo>
                      <a:lnTo>
                        <a:pt x="60" y="981"/>
                      </a:lnTo>
                      <a:lnTo>
                        <a:pt x="80" y="948"/>
                      </a:lnTo>
                      <a:lnTo>
                        <a:pt x="100" y="913"/>
                      </a:lnTo>
                      <a:lnTo>
                        <a:pt x="123" y="878"/>
                      </a:lnTo>
                      <a:lnTo>
                        <a:pt x="149" y="844"/>
                      </a:lnTo>
                      <a:lnTo>
                        <a:pt x="174" y="809"/>
                      </a:lnTo>
                      <a:lnTo>
                        <a:pt x="201" y="774"/>
                      </a:lnTo>
                      <a:lnTo>
                        <a:pt x="229" y="740"/>
                      </a:lnTo>
                      <a:lnTo>
                        <a:pt x="258" y="704"/>
                      </a:lnTo>
                      <a:lnTo>
                        <a:pt x="288" y="670"/>
                      </a:lnTo>
                      <a:lnTo>
                        <a:pt x="319" y="634"/>
                      </a:lnTo>
                      <a:lnTo>
                        <a:pt x="350" y="599"/>
                      </a:lnTo>
                      <a:lnTo>
                        <a:pt x="383" y="564"/>
                      </a:lnTo>
                      <a:lnTo>
                        <a:pt x="415" y="529"/>
                      </a:lnTo>
                      <a:lnTo>
                        <a:pt x="448" y="493"/>
                      </a:lnTo>
                      <a:lnTo>
                        <a:pt x="482" y="457"/>
                      </a:lnTo>
                      <a:lnTo>
                        <a:pt x="516" y="423"/>
                      </a:lnTo>
                      <a:lnTo>
                        <a:pt x="549" y="387"/>
                      </a:lnTo>
                      <a:lnTo>
                        <a:pt x="583" y="351"/>
                      </a:lnTo>
                      <a:lnTo>
                        <a:pt x="616" y="317"/>
                      </a:lnTo>
                      <a:lnTo>
                        <a:pt x="651" y="281"/>
                      </a:lnTo>
                      <a:lnTo>
                        <a:pt x="685" y="245"/>
                      </a:lnTo>
                      <a:lnTo>
                        <a:pt x="717" y="211"/>
                      </a:lnTo>
                      <a:lnTo>
                        <a:pt x="750" y="175"/>
                      </a:lnTo>
                      <a:lnTo>
                        <a:pt x="782" y="140"/>
                      </a:lnTo>
                      <a:lnTo>
                        <a:pt x="814" y="104"/>
                      </a:lnTo>
                      <a:lnTo>
                        <a:pt x="842" y="70"/>
                      </a:lnTo>
                      <a:lnTo>
                        <a:pt x="872" y="34"/>
                      </a:lnTo>
                      <a:lnTo>
                        <a:pt x="903" y="0"/>
                      </a:lnTo>
                      <a:lnTo>
                        <a:pt x="903" y="111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2972" y="225"/>
                  <a:ext cx="902" cy="1119"/>
                </a:xfrm>
                <a:custGeom>
                  <a:avLst/>
                  <a:gdLst/>
                  <a:ahLst/>
                  <a:cxnLst>
                    <a:cxn ang="0">
                      <a:pos x="0" y="1118"/>
                    </a:cxn>
                    <a:cxn ang="0">
                      <a:pos x="60" y="1087"/>
                    </a:cxn>
                    <a:cxn ang="0">
                      <a:pos x="120" y="1061"/>
                    </a:cxn>
                    <a:cxn ang="0">
                      <a:pos x="177" y="1038"/>
                    </a:cxn>
                    <a:cxn ang="0">
                      <a:pos x="234" y="1020"/>
                    </a:cxn>
                    <a:cxn ang="0">
                      <a:pos x="288" y="1006"/>
                    </a:cxn>
                    <a:cxn ang="0">
                      <a:pos x="341" y="996"/>
                    </a:cxn>
                    <a:cxn ang="0">
                      <a:pos x="395" y="989"/>
                    </a:cxn>
                    <a:cxn ang="0">
                      <a:pos x="447" y="988"/>
                    </a:cxn>
                    <a:cxn ang="0">
                      <a:pos x="499" y="989"/>
                    </a:cxn>
                    <a:cxn ang="0">
                      <a:pos x="552" y="996"/>
                    </a:cxn>
                    <a:cxn ang="0">
                      <a:pos x="606" y="1006"/>
                    </a:cxn>
                    <a:cxn ang="0">
                      <a:pos x="661" y="1020"/>
                    </a:cxn>
                    <a:cxn ang="0">
                      <a:pos x="718" y="1038"/>
                    </a:cxn>
                    <a:cxn ang="0">
                      <a:pos x="777" y="1061"/>
                    </a:cxn>
                    <a:cxn ang="0">
                      <a:pos x="839" y="1087"/>
                    </a:cxn>
                    <a:cxn ang="0">
                      <a:pos x="901" y="1118"/>
                    </a:cxn>
                    <a:cxn ang="0">
                      <a:pos x="889" y="1084"/>
                    </a:cxn>
                    <a:cxn ang="0">
                      <a:pos x="859" y="1016"/>
                    </a:cxn>
                    <a:cxn ang="0">
                      <a:pos x="820" y="948"/>
                    </a:cxn>
                    <a:cxn ang="0">
                      <a:pos x="777" y="878"/>
                    </a:cxn>
                    <a:cxn ang="0">
                      <a:pos x="726" y="809"/>
                    </a:cxn>
                    <a:cxn ang="0">
                      <a:pos x="671" y="740"/>
                    </a:cxn>
                    <a:cxn ang="0">
                      <a:pos x="612" y="670"/>
                    </a:cxn>
                    <a:cxn ang="0">
                      <a:pos x="550" y="599"/>
                    </a:cxn>
                    <a:cxn ang="0">
                      <a:pos x="485" y="529"/>
                    </a:cxn>
                    <a:cxn ang="0">
                      <a:pos x="418" y="457"/>
                    </a:cxn>
                    <a:cxn ang="0">
                      <a:pos x="351" y="387"/>
                    </a:cxn>
                    <a:cxn ang="0">
                      <a:pos x="284" y="317"/>
                    </a:cxn>
                    <a:cxn ang="0">
                      <a:pos x="216" y="245"/>
                    </a:cxn>
                    <a:cxn ang="0">
                      <a:pos x="150" y="175"/>
                    </a:cxn>
                    <a:cxn ang="0">
                      <a:pos x="87" y="104"/>
                    </a:cxn>
                    <a:cxn ang="0">
                      <a:pos x="28" y="34"/>
                    </a:cxn>
                    <a:cxn ang="0">
                      <a:pos x="0" y="1118"/>
                    </a:cxn>
                  </a:cxnLst>
                  <a:rect l="0" t="0" r="r" b="b"/>
                  <a:pathLst>
                    <a:path w="902" h="1119">
                      <a:moveTo>
                        <a:pt x="0" y="1118"/>
                      </a:moveTo>
                      <a:lnTo>
                        <a:pt x="0" y="1118"/>
                      </a:lnTo>
                      <a:lnTo>
                        <a:pt x="30" y="1102"/>
                      </a:lnTo>
                      <a:lnTo>
                        <a:pt x="60" y="1087"/>
                      </a:lnTo>
                      <a:lnTo>
                        <a:pt x="90" y="1074"/>
                      </a:lnTo>
                      <a:lnTo>
                        <a:pt x="120" y="1061"/>
                      </a:lnTo>
                      <a:lnTo>
                        <a:pt x="149" y="1049"/>
                      </a:lnTo>
                      <a:lnTo>
                        <a:pt x="177" y="1038"/>
                      </a:lnTo>
                      <a:lnTo>
                        <a:pt x="205" y="1029"/>
                      </a:lnTo>
                      <a:lnTo>
                        <a:pt x="234" y="1020"/>
                      </a:lnTo>
                      <a:lnTo>
                        <a:pt x="261" y="1013"/>
                      </a:lnTo>
                      <a:lnTo>
                        <a:pt x="288" y="1006"/>
                      </a:lnTo>
                      <a:lnTo>
                        <a:pt x="314" y="1000"/>
                      </a:lnTo>
                      <a:lnTo>
                        <a:pt x="341" y="996"/>
                      </a:lnTo>
                      <a:lnTo>
                        <a:pt x="368" y="992"/>
                      </a:lnTo>
                      <a:lnTo>
                        <a:pt x="395" y="989"/>
                      </a:lnTo>
                      <a:lnTo>
                        <a:pt x="420" y="988"/>
                      </a:lnTo>
                      <a:lnTo>
                        <a:pt x="447" y="988"/>
                      </a:lnTo>
                      <a:lnTo>
                        <a:pt x="473" y="988"/>
                      </a:lnTo>
                      <a:lnTo>
                        <a:pt x="499" y="989"/>
                      </a:lnTo>
                      <a:lnTo>
                        <a:pt x="525" y="992"/>
                      </a:lnTo>
                      <a:lnTo>
                        <a:pt x="552" y="996"/>
                      </a:lnTo>
                      <a:lnTo>
                        <a:pt x="579" y="1000"/>
                      </a:lnTo>
                      <a:lnTo>
                        <a:pt x="606" y="1006"/>
                      </a:lnTo>
                      <a:lnTo>
                        <a:pt x="634" y="1013"/>
                      </a:lnTo>
                      <a:lnTo>
                        <a:pt x="661" y="1020"/>
                      </a:lnTo>
                      <a:lnTo>
                        <a:pt x="689" y="1029"/>
                      </a:lnTo>
                      <a:lnTo>
                        <a:pt x="718" y="1038"/>
                      </a:lnTo>
                      <a:lnTo>
                        <a:pt x="748" y="1049"/>
                      </a:lnTo>
                      <a:lnTo>
                        <a:pt x="777" y="1061"/>
                      </a:lnTo>
                      <a:lnTo>
                        <a:pt x="807" y="1074"/>
                      </a:lnTo>
                      <a:lnTo>
                        <a:pt x="839" y="1087"/>
                      </a:lnTo>
                      <a:lnTo>
                        <a:pt x="870" y="1102"/>
                      </a:lnTo>
                      <a:lnTo>
                        <a:pt x="901" y="1118"/>
                      </a:lnTo>
                      <a:lnTo>
                        <a:pt x="901" y="1118"/>
                      </a:lnTo>
                      <a:lnTo>
                        <a:pt x="889" y="1084"/>
                      </a:lnTo>
                      <a:lnTo>
                        <a:pt x="874" y="1050"/>
                      </a:lnTo>
                      <a:lnTo>
                        <a:pt x="859" y="1016"/>
                      </a:lnTo>
                      <a:lnTo>
                        <a:pt x="840" y="981"/>
                      </a:lnTo>
                      <a:lnTo>
                        <a:pt x="820" y="948"/>
                      </a:lnTo>
                      <a:lnTo>
                        <a:pt x="800" y="913"/>
                      </a:lnTo>
                      <a:lnTo>
                        <a:pt x="777" y="878"/>
                      </a:lnTo>
                      <a:lnTo>
                        <a:pt x="751" y="844"/>
                      </a:lnTo>
                      <a:lnTo>
                        <a:pt x="726" y="809"/>
                      </a:lnTo>
                      <a:lnTo>
                        <a:pt x="700" y="774"/>
                      </a:lnTo>
                      <a:lnTo>
                        <a:pt x="671" y="740"/>
                      </a:lnTo>
                      <a:lnTo>
                        <a:pt x="643" y="704"/>
                      </a:lnTo>
                      <a:lnTo>
                        <a:pt x="612" y="670"/>
                      </a:lnTo>
                      <a:lnTo>
                        <a:pt x="581" y="634"/>
                      </a:lnTo>
                      <a:lnTo>
                        <a:pt x="550" y="599"/>
                      </a:lnTo>
                      <a:lnTo>
                        <a:pt x="517" y="564"/>
                      </a:lnTo>
                      <a:lnTo>
                        <a:pt x="485" y="529"/>
                      </a:lnTo>
                      <a:lnTo>
                        <a:pt x="452" y="493"/>
                      </a:lnTo>
                      <a:lnTo>
                        <a:pt x="418" y="457"/>
                      </a:lnTo>
                      <a:lnTo>
                        <a:pt x="385" y="423"/>
                      </a:lnTo>
                      <a:lnTo>
                        <a:pt x="351" y="387"/>
                      </a:lnTo>
                      <a:lnTo>
                        <a:pt x="318" y="351"/>
                      </a:lnTo>
                      <a:lnTo>
                        <a:pt x="284" y="317"/>
                      </a:lnTo>
                      <a:lnTo>
                        <a:pt x="249" y="281"/>
                      </a:lnTo>
                      <a:lnTo>
                        <a:pt x="216" y="245"/>
                      </a:lnTo>
                      <a:lnTo>
                        <a:pt x="184" y="211"/>
                      </a:lnTo>
                      <a:lnTo>
                        <a:pt x="150" y="175"/>
                      </a:lnTo>
                      <a:lnTo>
                        <a:pt x="118" y="140"/>
                      </a:lnTo>
                      <a:lnTo>
                        <a:pt x="87" y="104"/>
                      </a:lnTo>
                      <a:lnTo>
                        <a:pt x="58" y="70"/>
                      </a:lnTo>
                      <a:lnTo>
                        <a:pt x="28" y="34"/>
                      </a:lnTo>
                      <a:lnTo>
                        <a:pt x="0" y="0"/>
                      </a:lnTo>
                      <a:lnTo>
                        <a:pt x="0" y="1118"/>
                      </a:lnTo>
                    </a:path>
                  </a:pathLst>
                </a:custGeom>
                <a:solidFill>
                  <a:srgbClr val="92D050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841" y="841"/>
                  <a:ext cx="2241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3200" b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</a:rPr>
                    <a:t>Public </a:t>
                  </a:r>
                  <a:r>
                    <a:rPr lang="en-US" sz="3200" b="0" dirty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</a:rPr>
                    <a:t>Law 91-190</a:t>
                  </a:r>
                </a:p>
              </p:txBody>
            </p:sp>
          </p:grpSp>
        </p:grp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4678363" y="228600"/>
              <a:ext cx="76200" cy="1698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National Environmental Policy Act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319089" y="2133600"/>
            <a:ext cx="4229100" cy="3657600"/>
          </a:xfrm>
        </p:spPr>
        <p:txBody>
          <a:bodyPr/>
          <a:lstStyle/>
          <a:p>
            <a:pPr marL="0" indent="0"/>
            <a:r>
              <a:rPr lang="en-US" dirty="0" smtClean="0"/>
              <a:t>Congressional mandate that before federal agencies make decisions, they must consider the effects of their actions on the quality of the human environment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700589" y="2425700"/>
            <a:ext cx="4229100" cy="33654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Human environment is broadly defined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NEPA </a:t>
            </a:r>
            <a:r>
              <a:rPr lang="en-US" dirty="0"/>
              <a:t>analysis is scaled to </a:t>
            </a:r>
            <a:r>
              <a:rPr lang="en-US" dirty="0" smtClean="0"/>
              <a:t>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3733800" cy="4038600"/>
          </a:xfrm>
        </p:spPr>
        <p:txBody>
          <a:bodyPr/>
          <a:lstStyle/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Cultural </a:t>
            </a:r>
            <a:r>
              <a:rPr lang="en-US" sz="2000" dirty="0">
                <a:solidFill>
                  <a:srgbClr val="070000"/>
                </a:solidFill>
              </a:rPr>
              <a:t>Resources</a:t>
            </a:r>
          </a:p>
          <a:p>
            <a:pPr lvl="2">
              <a:buClrTx/>
            </a:pPr>
            <a:r>
              <a:rPr lang="en-US" dirty="0">
                <a:solidFill>
                  <a:srgbClr val="070000"/>
                </a:solidFill>
              </a:rPr>
              <a:t>Historic properties  </a:t>
            </a:r>
          </a:p>
          <a:p>
            <a:pPr lvl="2">
              <a:buClrTx/>
            </a:pPr>
            <a:r>
              <a:rPr lang="en-US" dirty="0">
                <a:solidFill>
                  <a:srgbClr val="070000"/>
                </a:solidFill>
              </a:rPr>
              <a:t>Archaeological sites</a:t>
            </a:r>
          </a:p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Floodplains</a:t>
            </a:r>
            <a:endParaRPr lang="en-US" sz="2000" dirty="0">
              <a:solidFill>
                <a:srgbClr val="070000"/>
              </a:solidFill>
            </a:endParaRP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Wetlands</a:t>
            </a: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Endangered </a:t>
            </a:r>
            <a:r>
              <a:rPr lang="en-US" sz="2000" dirty="0" smtClean="0">
                <a:solidFill>
                  <a:srgbClr val="070000"/>
                </a:solidFill>
              </a:rPr>
              <a:t>Species</a:t>
            </a:r>
          </a:p>
          <a:p>
            <a:pPr marL="347662" lvl="1" indent="0">
              <a:buClrTx/>
              <a:buNone/>
            </a:pPr>
            <a:r>
              <a:rPr lang="en-US" sz="2000" dirty="0">
                <a:solidFill>
                  <a:srgbClr val="070000"/>
                </a:solidFill>
              </a:rPr>
              <a:t>	</a:t>
            </a:r>
            <a:r>
              <a:rPr lang="en-US" sz="2000" dirty="0" smtClean="0">
                <a:solidFill>
                  <a:srgbClr val="070000"/>
                </a:solidFill>
              </a:rPr>
              <a:t>(</a:t>
            </a:r>
            <a:r>
              <a:rPr lang="en-US" sz="2000" dirty="0">
                <a:solidFill>
                  <a:srgbClr val="070000"/>
                </a:solidFill>
              </a:rPr>
              <a:t>including habitat)</a:t>
            </a:r>
          </a:p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Coastal </a:t>
            </a:r>
            <a:r>
              <a:rPr lang="en-US" sz="2000" dirty="0">
                <a:solidFill>
                  <a:srgbClr val="070000"/>
                </a:solidFill>
              </a:rPr>
              <a:t>Zones</a:t>
            </a:r>
          </a:p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Water </a:t>
            </a:r>
            <a:r>
              <a:rPr lang="en-US" sz="2000" dirty="0">
                <a:solidFill>
                  <a:srgbClr val="070000"/>
                </a:solidFill>
              </a:rPr>
              <a:t>Quality</a:t>
            </a:r>
          </a:p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Air </a:t>
            </a:r>
            <a:r>
              <a:rPr lang="en-US" sz="2000" dirty="0">
                <a:solidFill>
                  <a:srgbClr val="070000"/>
                </a:solidFill>
              </a:rPr>
              <a:t>and Noise</a:t>
            </a:r>
          </a:p>
          <a:p>
            <a:pPr lvl="1">
              <a:buClrTx/>
            </a:pPr>
            <a:r>
              <a:rPr lang="en-US" sz="2000" dirty="0" smtClean="0">
                <a:solidFill>
                  <a:srgbClr val="070000"/>
                </a:solidFill>
              </a:rPr>
              <a:t>Vegetation </a:t>
            </a:r>
            <a:r>
              <a:rPr lang="en-US" sz="2000" dirty="0">
                <a:solidFill>
                  <a:srgbClr val="070000"/>
                </a:solidFill>
              </a:rPr>
              <a:t>and </a:t>
            </a:r>
            <a:r>
              <a:rPr lang="en-US" sz="2000" dirty="0" smtClean="0">
                <a:solidFill>
                  <a:srgbClr val="070000"/>
                </a:solidFill>
              </a:rPr>
              <a:t>Wildlife</a:t>
            </a:r>
            <a:endParaRPr lang="en-US" sz="2000" dirty="0">
              <a:solidFill>
                <a:srgbClr val="070000"/>
              </a:solidFill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91000" y="4038600"/>
            <a:ext cx="4038600" cy="2133600"/>
          </a:xfrm>
        </p:spPr>
        <p:txBody>
          <a:bodyPr/>
          <a:lstStyle/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Environmental Justice</a:t>
            </a: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Socioeconomic Resources </a:t>
            </a: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Land Use </a:t>
            </a:r>
            <a:r>
              <a:rPr lang="en-US" sz="2000" dirty="0" smtClean="0">
                <a:solidFill>
                  <a:srgbClr val="070000"/>
                </a:solidFill>
              </a:rPr>
              <a:t>and Agriculture</a:t>
            </a:r>
            <a:endParaRPr lang="en-US" sz="2000" dirty="0">
              <a:solidFill>
                <a:srgbClr val="070000"/>
              </a:solidFill>
            </a:endParaRP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Hazardous Materials</a:t>
            </a: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Traffic</a:t>
            </a:r>
          </a:p>
          <a:p>
            <a:pPr lvl="1">
              <a:buClrTx/>
            </a:pPr>
            <a:r>
              <a:rPr lang="en-US" sz="2000" dirty="0">
                <a:solidFill>
                  <a:srgbClr val="070000"/>
                </a:solidFill>
              </a:rPr>
              <a:t>Geology </a:t>
            </a:r>
            <a:r>
              <a:rPr lang="en-US" sz="2000" dirty="0" smtClean="0">
                <a:solidFill>
                  <a:srgbClr val="070000"/>
                </a:solidFill>
              </a:rPr>
              <a:t>(topography</a:t>
            </a:r>
            <a:r>
              <a:rPr lang="en-US" sz="2000" dirty="0">
                <a:solidFill>
                  <a:srgbClr val="070000"/>
                </a:solidFill>
              </a:rPr>
              <a:t>, </a:t>
            </a:r>
            <a:r>
              <a:rPr lang="en-US" sz="2000" dirty="0" smtClean="0">
                <a:solidFill>
                  <a:srgbClr val="070000"/>
                </a:solidFill>
              </a:rPr>
              <a:t>soils</a:t>
            </a:r>
            <a:r>
              <a:rPr lang="en-US" sz="2000" dirty="0">
                <a:solidFill>
                  <a:srgbClr val="070000"/>
                </a:solidFill>
              </a:rPr>
              <a:t>)</a:t>
            </a:r>
          </a:p>
        </p:txBody>
      </p:sp>
      <p:pic>
        <p:nvPicPr>
          <p:cNvPr id="51205" name="Picture 5" descr="B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38862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Are EHP Considerations?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7848600" y="6375400"/>
            <a:ext cx="838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097A9A-1C55-4506-983E-69E6B129A07D}" type="slidenum">
              <a:rPr lang="en-US" sz="1100">
                <a:solidFill>
                  <a:srgbClr val="005288"/>
                </a:solidFill>
                <a:latin typeface="Arial" charset="0"/>
              </a:rPr>
              <a:pPr algn="r"/>
              <a:t>5</a:t>
            </a:fld>
            <a:endParaRPr lang="en-US" sz="1100" dirty="0">
              <a:solidFill>
                <a:srgbClr val="00528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4" y="228600"/>
            <a:ext cx="8599487" cy="12192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EHP Laws and Executive Orders: Basis for FEMA EHP 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4288" y="1625600"/>
            <a:ext cx="9158288" cy="5232400"/>
            <a:chOff x="0" y="1056"/>
            <a:chExt cx="5760" cy="3296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1272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2891" y="1058"/>
              <a:ext cx="2851" cy="2003"/>
            </a:xfrm>
            <a:custGeom>
              <a:avLst/>
              <a:gdLst>
                <a:gd name="T0" fmla="*/ 0 w 2851"/>
                <a:gd name="T1" fmla="*/ 0 h 2003"/>
                <a:gd name="T2" fmla="*/ 2851 w 2851"/>
                <a:gd name="T3" fmla="*/ 1599 h 2003"/>
                <a:gd name="T4" fmla="*/ 2593 w 2851"/>
                <a:gd name="T5" fmla="*/ 1613 h 2003"/>
                <a:gd name="T6" fmla="*/ 2585 w 2851"/>
                <a:gd name="T7" fmla="*/ 1650 h 2003"/>
                <a:gd name="T8" fmla="*/ 2598 w 2851"/>
                <a:gd name="T9" fmla="*/ 1694 h 2003"/>
                <a:gd name="T10" fmla="*/ 2618 w 2851"/>
                <a:gd name="T11" fmla="*/ 1748 h 2003"/>
                <a:gd name="T12" fmla="*/ 2631 w 2851"/>
                <a:gd name="T13" fmla="*/ 1798 h 2003"/>
                <a:gd name="T14" fmla="*/ 2625 w 2851"/>
                <a:gd name="T15" fmla="*/ 1847 h 2003"/>
                <a:gd name="T16" fmla="*/ 2606 w 2851"/>
                <a:gd name="T17" fmla="*/ 1895 h 2003"/>
                <a:gd name="T18" fmla="*/ 2558 w 2851"/>
                <a:gd name="T19" fmla="*/ 1936 h 2003"/>
                <a:gd name="T20" fmla="*/ 2506 w 2851"/>
                <a:gd name="T21" fmla="*/ 1966 h 2003"/>
                <a:gd name="T22" fmla="*/ 2442 w 2851"/>
                <a:gd name="T23" fmla="*/ 1988 h 2003"/>
                <a:gd name="T24" fmla="*/ 2361 w 2851"/>
                <a:gd name="T25" fmla="*/ 2001 h 2003"/>
                <a:gd name="T26" fmla="*/ 2290 w 2851"/>
                <a:gd name="T27" fmla="*/ 2003 h 2003"/>
                <a:gd name="T28" fmla="*/ 2228 w 2851"/>
                <a:gd name="T29" fmla="*/ 1997 h 2003"/>
                <a:gd name="T30" fmla="*/ 2162 w 2851"/>
                <a:gd name="T31" fmla="*/ 1984 h 2003"/>
                <a:gd name="T32" fmla="*/ 2110 w 2851"/>
                <a:gd name="T33" fmla="*/ 1959 h 2003"/>
                <a:gd name="T34" fmla="*/ 2062 w 2851"/>
                <a:gd name="T35" fmla="*/ 1920 h 2003"/>
                <a:gd name="T36" fmla="*/ 2022 w 2851"/>
                <a:gd name="T37" fmla="*/ 1879 h 2003"/>
                <a:gd name="T38" fmla="*/ 2000 w 2851"/>
                <a:gd name="T39" fmla="*/ 1823 h 2003"/>
                <a:gd name="T40" fmla="*/ 2010 w 2851"/>
                <a:gd name="T41" fmla="*/ 1766 h 2003"/>
                <a:gd name="T42" fmla="*/ 2029 w 2851"/>
                <a:gd name="T43" fmla="*/ 1708 h 2003"/>
                <a:gd name="T44" fmla="*/ 2047 w 2851"/>
                <a:gd name="T45" fmla="*/ 1652 h 2003"/>
                <a:gd name="T46" fmla="*/ 2045 w 2851"/>
                <a:gd name="T47" fmla="*/ 1625 h 2003"/>
                <a:gd name="T48" fmla="*/ 1562 w 2851"/>
                <a:gd name="T49" fmla="*/ 1611 h 2003"/>
                <a:gd name="T50" fmla="*/ 1566 w 2851"/>
                <a:gd name="T51" fmla="*/ 1516 h 2003"/>
                <a:gd name="T52" fmla="*/ 1557 w 2851"/>
                <a:gd name="T53" fmla="*/ 1453 h 2003"/>
                <a:gd name="T54" fmla="*/ 1537 w 2851"/>
                <a:gd name="T55" fmla="*/ 1416 h 2003"/>
                <a:gd name="T56" fmla="*/ 1497 w 2851"/>
                <a:gd name="T57" fmla="*/ 1385 h 2003"/>
                <a:gd name="T58" fmla="*/ 1443 w 2851"/>
                <a:gd name="T59" fmla="*/ 1366 h 2003"/>
                <a:gd name="T60" fmla="*/ 1377 w 2851"/>
                <a:gd name="T61" fmla="*/ 1360 h 2003"/>
                <a:gd name="T62" fmla="*/ 1281 w 2851"/>
                <a:gd name="T63" fmla="*/ 1364 h 2003"/>
                <a:gd name="T64" fmla="*/ 1188 w 2851"/>
                <a:gd name="T65" fmla="*/ 1370 h 2003"/>
                <a:gd name="T66" fmla="*/ 1094 w 2851"/>
                <a:gd name="T67" fmla="*/ 1370 h 2003"/>
                <a:gd name="T68" fmla="*/ 1001 w 2851"/>
                <a:gd name="T69" fmla="*/ 1356 h 2003"/>
                <a:gd name="T70" fmla="*/ 930 w 2851"/>
                <a:gd name="T71" fmla="*/ 1327 h 2003"/>
                <a:gd name="T72" fmla="*/ 887 w 2851"/>
                <a:gd name="T73" fmla="*/ 1285 h 2003"/>
                <a:gd name="T74" fmla="*/ 870 w 2851"/>
                <a:gd name="T75" fmla="*/ 1230 h 2003"/>
                <a:gd name="T76" fmla="*/ 872 w 2851"/>
                <a:gd name="T77" fmla="*/ 1167 h 2003"/>
                <a:gd name="T78" fmla="*/ 860 w 2851"/>
                <a:gd name="T79" fmla="*/ 1111 h 2003"/>
                <a:gd name="T80" fmla="*/ 839 w 2851"/>
                <a:gd name="T81" fmla="*/ 1074 h 2003"/>
                <a:gd name="T82" fmla="*/ 810 w 2851"/>
                <a:gd name="T83" fmla="*/ 1051 h 2003"/>
                <a:gd name="T84" fmla="*/ 741 w 2851"/>
                <a:gd name="T85" fmla="*/ 1028 h 2003"/>
                <a:gd name="T86" fmla="*/ 650 w 2851"/>
                <a:gd name="T87" fmla="*/ 1010 h 2003"/>
                <a:gd name="T88" fmla="*/ 548 w 2851"/>
                <a:gd name="T89" fmla="*/ 999 h 2003"/>
                <a:gd name="T90" fmla="*/ 471 w 2851"/>
                <a:gd name="T91" fmla="*/ 979 h 2003"/>
                <a:gd name="T92" fmla="*/ 405 w 2851"/>
                <a:gd name="T93" fmla="*/ 954 h 2003"/>
                <a:gd name="T94" fmla="*/ 351 w 2851"/>
                <a:gd name="T95" fmla="*/ 916 h 2003"/>
                <a:gd name="T96" fmla="*/ 316 w 2851"/>
                <a:gd name="T97" fmla="*/ 869 h 2003"/>
                <a:gd name="T98" fmla="*/ 310 w 2851"/>
                <a:gd name="T99" fmla="*/ 817 h 2003"/>
                <a:gd name="T100" fmla="*/ 330 w 2851"/>
                <a:gd name="T101" fmla="*/ 761 h 2003"/>
                <a:gd name="T102" fmla="*/ 347 w 2851"/>
                <a:gd name="T103" fmla="*/ 697 h 2003"/>
                <a:gd name="T104" fmla="*/ 363 w 2851"/>
                <a:gd name="T105" fmla="*/ 635 h 2003"/>
                <a:gd name="T106" fmla="*/ 347 w 2851"/>
                <a:gd name="T107" fmla="*/ 576 h 2003"/>
                <a:gd name="T108" fmla="*/ 312 w 2851"/>
                <a:gd name="T109" fmla="*/ 520 h 2003"/>
                <a:gd name="T110" fmla="*/ 278 w 2851"/>
                <a:gd name="T111" fmla="*/ 485 h 2003"/>
                <a:gd name="T112" fmla="*/ 233 w 2851"/>
                <a:gd name="T113" fmla="*/ 456 h 2003"/>
                <a:gd name="T114" fmla="*/ 181 w 2851"/>
                <a:gd name="T115" fmla="*/ 435 h 2003"/>
                <a:gd name="T116" fmla="*/ 116 w 2851"/>
                <a:gd name="T117" fmla="*/ 419 h 2003"/>
                <a:gd name="T118" fmla="*/ 37 w 2851"/>
                <a:gd name="T119" fmla="*/ 417 h 20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1"/>
                <a:gd name="T181" fmla="*/ 0 h 2003"/>
                <a:gd name="T182" fmla="*/ 2851 w 2851"/>
                <a:gd name="T183" fmla="*/ 2003 h 20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1" h="2003">
                  <a:moveTo>
                    <a:pt x="0" y="417"/>
                  </a:moveTo>
                  <a:lnTo>
                    <a:pt x="0" y="0"/>
                  </a:lnTo>
                  <a:lnTo>
                    <a:pt x="2847" y="0"/>
                  </a:lnTo>
                  <a:lnTo>
                    <a:pt x="2851" y="1599"/>
                  </a:lnTo>
                  <a:lnTo>
                    <a:pt x="2602" y="1599"/>
                  </a:lnTo>
                  <a:lnTo>
                    <a:pt x="2593" y="1613"/>
                  </a:lnTo>
                  <a:lnTo>
                    <a:pt x="2585" y="1634"/>
                  </a:lnTo>
                  <a:lnTo>
                    <a:pt x="2585" y="1650"/>
                  </a:lnTo>
                  <a:lnTo>
                    <a:pt x="2589" y="1669"/>
                  </a:lnTo>
                  <a:lnTo>
                    <a:pt x="2598" y="1694"/>
                  </a:lnTo>
                  <a:lnTo>
                    <a:pt x="2608" y="1727"/>
                  </a:lnTo>
                  <a:lnTo>
                    <a:pt x="2618" y="1748"/>
                  </a:lnTo>
                  <a:lnTo>
                    <a:pt x="2625" y="1775"/>
                  </a:lnTo>
                  <a:lnTo>
                    <a:pt x="2631" y="1798"/>
                  </a:lnTo>
                  <a:lnTo>
                    <a:pt x="2631" y="1823"/>
                  </a:lnTo>
                  <a:lnTo>
                    <a:pt x="2625" y="1847"/>
                  </a:lnTo>
                  <a:lnTo>
                    <a:pt x="2618" y="1872"/>
                  </a:lnTo>
                  <a:lnTo>
                    <a:pt x="2606" y="1895"/>
                  </a:lnTo>
                  <a:lnTo>
                    <a:pt x="2585" y="1914"/>
                  </a:lnTo>
                  <a:lnTo>
                    <a:pt x="2558" y="1936"/>
                  </a:lnTo>
                  <a:lnTo>
                    <a:pt x="2531" y="1951"/>
                  </a:lnTo>
                  <a:lnTo>
                    <a:pt x="2506" y="1966"/>
                  </a:lnTo>
                  <a:lnTo>
                    <a:pt x="2477" y="1980"/>
                  </a:lnTo>
                  <a:lnTo>
                    <a:pt x="2442" y="1988"/>
                  </a:lnTo>
                  <a:lnTo>
                    <a:pt x="2400" y="1997"/>
                  </a:lnTo>
                  <a:lnTo>
                    <a:pt x="2361" y="2001"/>
                  </a:lnTo>
                  <a:lnTo>
                    <a:pt x="2326" y="2003"/>
                  </a:lnTo>
                  <a:lnTo>
                    <a:pt x="2290" y="2003"/>
                  </a:lnTo>
                  <a:lnTo>
                    <a:pt x="2255" y="2001"/>
                  </a:lnTo>
                  <a:lnTo>
                    <a:pt x="2228" y="1997"/>
                  </a:lnTo>
                  <a:lnTo>
                    <a:pt x="2195" y="1990"/>
                  </a:lnTo>
                  <a:lnTo>
                    <a:pt x="2162" y="1984"/>
                  </a:lnTo>
                  <a:lnTo>
                    <a:pt x="2137" y="1972"/>
                  </a:lnTo>
                  <a:lnTo>
                    <a:pt x="2110" y="1959"/>
                  </a:lnTo>
                  <a:lnTo>
                    <a:pt x="2087" y="1939"/>
                  </a:lnTo>
                  <a:lnTo>
                    <a:pt x="2062" y="1920"/>
                  </a:lnTo>
                  <a:lnTo>
                    <a:pt x="2039" y="1901"/>
                  </a:lnTo>
                  <a:lnTo>
                    <a:pt x="2022" y="1879"/>
                  </a:lnTo>
                  <a:lnTo>
                    <a:pt x="2010" y="1852"/>
                  </a:lnTo>
                  <a:lnTo>
                    <a:pt x="2000" y="1823"/>
                  </a:lnTo>
                  <a:lnTo>
                    <a:pt x="2000" y="1795"/>
                  </a:lnTo>
                  <a:lnTo>
                    <a:pt x="2010" y="1766"/>
                  </a:lnTo>
                  <a:lnTo>
                    <a:pt x="2020" y="1737"/>
                  </a:lnTo>
                  <a:lnTo>
                    <a:pt x="2029" y="1708"/>
                  </a:lnTo>
                  <a:lnTo>
                    <a:pt x="2041" y="1677"/>
                  </a:lnTo>
                  <a:lnTo>
                    <a:pt x="2047" y="1652"/>
                  </a:lnTo>
                  <a:lnTo>
                    <a:pt x="2047" y="1636"/>
                  </a:lnTo>
                  <a:lnTo>
                    <a:pt x="2045" y="1625"/>
                  </a:lnTo>
                  <a:lnTo>
                    <a:pt x="2037" y="1611"/>
                  </a:lnTo>
                  <a:lnTo>
                    <a:pt x="1562" y="1611"/>
                  </a:lnTo>
                  <a:lnTo>
                    <a:pt x="1570" y="1549"/>
                  </a:lnTo>
                  <a:lnTo>
                    <a:pt x="1566" y="1516"/>
                  </a:lnTo>
                  <a:lnTo>
                    <a:pt x="1562" y="1483"/>
                  </a:lnTo>
                  <a:lnTo>
                    <a:pt x="1557" y="1453"/>
                  </a:lnTo>
                  <a:lnTo>
                    <a:pt x="1549" y="1433"/>
                  </a:lnTo>
                  <a:lnTo>
                    <a:pt x="1537" y="1416"/>
                  </a:lnTo>
                  <a:lnTo>
                    <a:pt x="1522" y="1400"/>
                  </a:lnTo>
                  <a:lnTo>
                    <a:pt x="1497" y="1385"/>
                  </a:lnTo>
                  <a:lnTo>
                    <a:pt x="1470" y="1373"/>
                  </a:lnTo>
                  <a:lnTo>
                    <a:pt x="1443" y="1366"/>
                  </a:lnTo>
                  <a:lnTo>
                    <a:pt x="1418" y="1362"/>
                  </a:lnTo>
                  <a:lnTo>
                    <a:pt x="1377" y="1360"/>
                  </a:lnTo>
                  <a:lnTo>
                    <a:pt x="1327" y="1360"/>
                  </a:lnTo>
                  <a:lnTo>
                    <a:pt x="1281" y="1364"/>
                  </a:lnTo>
                  <a:lnTo>
                    <a:pt x="1229" y="1366"/>
                  </a:lnTo>
                  <a:lnTo>
                    <a:pt x="1188" y="1370"/>
                  </a:lnTo>
                  <a:lnTo>
                    <a:pt x="1136" y="1371"/>
                  </a:lnTo>
                  <a:lnTo>
                    <a:pt x="1094" y="1370"/>
                  </a:lnTo>
                  <a:lnTo>
                    <a:pt x="1057" y="1366"/>
                  </a:lnTo>
                  <a:lnTo>
                    <a:pt x="1001" y="1356"/>
                  </a:lnTo>
                  <a:lnTo>
                    <a:pt x="963" y="1344"/>
                  </a:lnTo>
                  <a:lnTo>
                    <a:pt x="930" y="1327"/>
                  </a:lnTo>
                  <a:lnTo>
                    <a:pt x="907" y="1306"/>
                  </a:lnTo>
                  <a:lnTo>
                    <a:pt x="887" y="1285"/>
                  </a:lnTo>
                  <a:lnTo>
                    <a:pt x="872" y="1259"/>
                  </a:lnTo>
                  <a:lnTo>
                    <a:pt x="870" y="1230"/>
                  </a:lnTo>
                  <a:lnTo>
                    <a:pt x="870" y="1194"/>
                  </a:lnTo>
                  <a:lnTo>
                    <a:pt x="872" y="1167"/>
                  </a:lnTo>
                  <a:lnTo>
                    <a:pt x="870" y="1142"/>
                  </a:lnTo>
                  <a:lnTo>
                    <a:pt x="860" y="1111"/>
                  </a:lnTo>
                  <a:lnTo>
                    <a:pt x="853" y="1093"/>
                  </a:lnTo>
                  <a:lnTo>
                    <a:pt x="839" y="1074"/>
                  </a:lnTo>
                  <a:lnTo>
                    <a:pt x="826" y="1062"/>
                  </a:lnTo>
                  <a:lnTo>
                    <a:pt x="810" y="1051"/>
                  </a:lnTo>
                  <a:lnTo>
                    <a:pt x="777" y="1041"/>
                  </a:lnTo>
                  <a:lnTo>
                    <a:pt x="741" y="1028"/>
                  </a:lnTo>
                  <a:lnTo>
                    <a:pt x="698" y="1020"/>
                  </a:lnTo>
                  <a:lnTo>
                    <a:pt x="650" y="1010"/>
                  </a:lnTo>
                  <a:lnTo>
                    <a:pt x="600" y="1003"/>
                  </a:lnTo>
                  <a:lnTo>
                    <a:pt x="548" y="999"/>
                  </a:lnTo>
                  <a:lnTo>
                    <a:pt x="511" y="989"/>
                  </a:lnTo>
                  <a:lnTo>
                    <a:pt x="471" y="979"/>
                  </a:lnTo>
                  <a:lnTo>
                    <a:pt x="432" y="970"/>
                  </a:lnTo>
                  <a:lnTo>
                    <a:pt x="405" y="954"/>
                  </a:lnTo>
                  <a:lnTo>
                    <a:pt x="372" y="933"/>
                  </a:lnTo>
                  <a:lnTo>
                    <a:pt x="351" y="916"/>
                  </a:lnTo>
                  <a:lnTo>
                    <a:pt x="330" y="894"/>
                  </a:lnTo>
                  <a:lnTo>
                    <a:pt x="316" y="869"/>
                  </a:lnTo>
                  <a:lnTo>
                    <a:pt x="310" y="842"/>
                  </a:lnTo>
                  <a:lnTo>
                    <a:pt x="310" y="817"/>
                  </a:lnTo>
                  <a:lnTo>
                    <a:pt x="318" y="794"/>
                  </a:lnTo>
                  <a:lnTo>
                    <a:pt x="330" y="761"/>
                  </a:lnTo>
                  <a:lnTo>
                    <a:pt x="343" y="726"/>
                  </a:lnTo>
                  <a:lnTo>
                    <a:pt x="347" y="697"/>
                  </a:lnTo>
                  <a:lnTo>
                    <a:pt x="357" y="666"/>
                  </a:lnTo>
                  <a:lnTo>
                    <a:pt x="363" y="635"/>
                  </a:lnTo>
                  <a:lnTo>
                    <a:pt x="357" y="603"/>
                  </a:lnTo>
                  <a:lnTo>
                    <a:pt x="347" y="576"/>
                  </a:lnTo>
                  <a:lnTo>
                    <a:pt x="334" y="547"/>
                  </a:lnTo>
                  <a:lnTo>
                    <a:pt x="312" y="520"/>
                  </a:lnTo>
                  <a:lnTo>
                    <a:pt x="291" y="498"/>
                  </a:lnTo>
                  <a:lnTo>
                    <a:pt x="278" y="485"/>
                  </a:lnTo>
                  <a:lnTo>
                    <a:pt x="256" y="469"/>
                  </a:lnTo>
                  <a:lnTo>
                    <a:pt x="233" y="456"/>
                  </a:lnTo>
                  <a:lnTo>
                    <a:pt x="212" y="444"/>
                  </a:lnTo>
                  <a:lnTo>
                    <a:pt x="181" y="435"/>
                  </a:lnTo>
                  <a:lnTo>
                    <a:pt x="152" y="427"/>
                  </a:lnTo>
                  <a:lnTo>
                    <a:pt x="116" y="419"/>
                  </a:lnTo>
                  <a:lnTo>
                    <a:pt x="73" y="417"/>
                  </a:lnTo>
                  <a:lnTo>
                    <a:pt x="37" y="417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99FF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877" y="2673"/>
              <a:ext cx="2865" cy="1679"/>
            </a:xfrm>
            <a:custGeom>
              <a:avLst/>
              <a:gdLst>
                <a:gd name="T0" fmla="*/ 0 w 2865"/>
                <a:gd name="T1" fmla="*/ 1679 h 1679"/>
                <a:gd name="T2" fmla="*/ 2861 w 2865"/>
                <a:gd name="T3" fmla="*/ 0 h 1679"/>
                <a:gd name="T4" fmla="*/ 2595 w 2865"/>
                <a:gd name="T5" fmla="*/ 33 h 1679"/>
                <a:gd name="T6" fmla="*/ 2603 w 2865"/>
                <a:gd name="T7" fmla="*/ 87 h 1679"/>
                <a:gd name="T8" fmla="*/ 2632 w 2865"/>
                <a:gd name="T9" fmla="*/ 163 h 1679"/>
                <a:gd name="T10" fmla="*/ 2639 w 2865"/>
                <a:gd name="T11" fmla="*/ 225 h 1679"/>
                <a:gd name="T12" fmla="*/ 2622 w 2865"/>
                <a:gd name="T13" fmla="*/ 286 h 1679"/>
                <a:gd name="T14" fmla="*/ 2562 w 2865"/>
                <a:gd name="T15" fmla="*/ 340 h 1679"/>
                <a:gd name="T16" fmla="*/ 2489 w 2865"/>
                <a:gd name="T17" fmla="*/ 379 h 1679"/>
                <a:gd name="T18" fmla="*/ 2400 w 2865"/>
                <a:gd name="T19" fmla="*/ 398 h 1679"/>
                <a:gd name="T20" fmla="*/ 2271 w 2865"/>
                <a:gd name="T21" fmla="*/ 396 h 1679"/>
                <a:gd name="T22" fmla="*/ 2186 w 2865"/>
                <a:gd name="T23" fmla="*/ 385 h 1679"/>
                <a:gd name="T24" fmla="*/ 2103 w 2865"/>
                <a:gd name="T25" fmla="*/ 342 h 1679"/>
                <a:gd name="T26" fmla="*/ 2045 w 2865"/>
                <a:gd name="T27" fmla="*/ 290 h 1679"/>
                <a:gd name="T28" fmla="*/ 2020 w 2865"/>
                <a:gd name="T29" fmla="*/ 234 h 1679"/>
                <a:gd name="T30" fmla="*/ 2026 w 2865"/>
                <a:gd name="T31" fmla="*/ 174 h 1679"/>
                <a:gd name="T32" fmla="*/ 2045 w 2865"/>
                <a:gd name="T33" fmla="*/ 118 h 1679"/>
                <a:gd name="T34" fmla="*/ 2066 w 2865"/>
                <a:gd name="T35" fmla="*/ 62 h 1679"/>
                <a:gd name="T36" fmla="*/ 2055 w 2865"/>
                <a:gd name="T37" fmla="*/ 8 h 1679"/>
                <a:gd name="T38" fmla="*/ 1580 w 2865"/>
                <a:gd name="T39" fmla="*/ 66 h 1679"/>
                <a:gd name="T40" fmla="*/ 1573 w 2865"/>
                <a:gd name="T41" fmla="*/ 141 h 1679"/>
                <a:gd name="T42" fmla="*/ 1569 w 2865"/>
                <a:gd name="T43" fmla="*/ 203 h 1679"/>
                <a:gd name="T44" fmla="*/ 1546 w 2865"/>
                <a:gd name="T45" fmla="*/ 257 h 1679"/>
                <a:gd name="T46" fmla="*/ 1505 w 2865"/>
                <a:gd name="T47" fmla="*/ 294 h 1679"/>
                <a:gd name="T48" fmla="*/ 1445 w 2865"/>
                <a:gd name="T49" fmla="*/ 313 h 1679"/>
                <a:gd name="T50" fmla="*/ 1378 w 2865"/>
                <a:gd name="T51" fmla="*/ 319 h 1679"/>
                <a:gd name="T52" fmla="*/ 1297 w 2865"/>
                <a:gd name="T53" fmla="*/ 315 h 1679"/>
                <a:gd name="T54" fmla="*/ 1221 w 2865"/>
                <a:gd name="T55" fmla="*/ 311 h 1679"/>
                <a:gd name="T56" fmla="*/ 1129 w 2865"/>
                <a:gd name="T57" fmla="*/ 308 h 1679"/>
                <a:gd name="T58" fmla="*/ 1044 w 2865"/>
                <a:gd name="T59" fmla="*/ 315 h 1679"/>
                <a:gd name="T60" fmla="*/ 967 w 2865"/>
                <a:gd name="T61" fmla="*/ 337 h 1679"/>
                <a:gd name="T62" fmla="*/ 911 w 2865"/>
                <a:gd name="T63" fmla="*/ 373 h 1679"/>
                <a:gd name="T64" fmla="*/ 878 w 2865"/>
                <a:gd name="T65" fmla="*/ 420 h 1679"/>
                <a:gd name="T66" fmla="*/ 878 w 2865"/>
                <a:gd name="T67" fmla="*/ 474 h 1679"/>
                <a:gd name="T68" fmla="*/ 878 w 2865"/>
                <a:gd name="T69" fmla="*/ 532 h 1679"/>
                <a:gd name="T70" fmla="*/ 861 w 2865"/>
                <a:gd name="T71" fmla="*/ 580 h 1679"/>
                <a:gd name="T72" fmla="*/ 826 w 2865"/>
                <a:gd name="T73" fmla="*/ 621 h 1679"/>
                <a:gd name="T74" fmla="*/ 755 w 2865"/>
                <a:gd name="T75" fmla="*/ 648 h 1679"/>
                <a:gd name="T76" fmla="*/ 678 w 2865"/>
                <a:gd name="T77" fmla="*/ 663 h 1679"/>
                <a:gd name="T78" fmla="*/ 587 w 2865"/>
                <a:gd name="T79" fmla="*/ 677 h 1679"/>
                <a:gd name="T80" fmla="*/ 506 w 2865"/>
                <a:gd name="T81" fmla="*/ 692 h 1679"/>
                <a:gd name="T82" fmla="*/ 436 w 2865"/>
                <a:gd name="T83" fmla="*/ 711 h 1679"/>
                <a:gd name="T84" fmla="*/ 384 w 2865"/>
                <a:gd name="T85" fmla="*/ 740 h 1679"/>
                <a:gd name="T86" fmla="*/ 340 w 2865"/>
                <a:gd name="T87" fmla="*/ 785 h 1679"/>
                <a:gd name="T88" fmla="*/ 317 w 2865"/>
                <a:gd name="T89" fmla="*/ 839 h 1679"/>
                <a:gd name="T90" fmla="*/ 326 w 2865"/>
                <a:gd name="T91" fmla="*/ 897 h 1679"/>
                <a:gd name="T92" fmla="*/ 352 w 2865"/>
                <a:gd name="T93" fmla="*/ 968 h 1679"/>
                <a:gd name="T94" fmla="*/ 367 w 2865"/>
                <a:gd name="T95" fmla="*/ 1028 h 1679"/>
                <a:gd name="T96" fmla="*/ 361 w 2865"/>
                <a:gd name="T97" fmla="*/ 1088 h 1679"/>
                <a:gd name="T98" fmla="*/ 340 w 2865"/>
                <a:gd name="T99" fmla="*/ 1140 h 1679"/>
                <a:gd name="T100" fmla="*/ 305 w 2865"/>
                <a:gd name="T101" fmla="*/ 1194 h 1679"/>
                <a:gd name="T102" fmla="*/ 247 w 2865"/>
                <a:gd name="T103" fmla="*/ 1254 h 1679"/>
                <a:gd name="T104" fmla="*/ 191 w 2865"/>
                <a:gd name="T105" fmla="*/ 1291 h 1679"/>
                <a:gd name="T106" fmla="*/ 132 w 2865"/>
                <a:gd name="T107" fmla="*/ 1314 h 1679"/>
                <a:gd name="T108" fmla="*/ 43 w 2865"/>
                <a:gd name="T109" fmla="*/ 1328 h 16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65"/>
                <a:gd name="T166" fmla="*/ 0 h 1679"/>
                <a:gd name="T167" fmla="*/ 2865 w 2865"/>
                <a:gd name="T168" fmla="*/ 1679 h 16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65" h="1679">
                  <a:moveTo>
                    <a:pt x="0" y="1328"/>
                  </a:moveTo>
                  <a:lnTo>
                    <a:pt x="0" y="1679"/>
                  </a:lnTo>
                  <a:lnTo>
                    <a:pt x="2865" y="1679"/>
                  </a:lnTo>
                  <a:lnTo>
                    <a:pt x="2861" y="0"/>
                  </a:lnTo>
                  <a:lnTo>
                    <a:pt x="2607" y="0"/>
                  </a:lnTo>
                  <a:lnTo>
                    <a:pt x="2595" y="33"/>
                  </a:lnTo>
                  <a:lnTo>
                    <a:pt x="2595" y="56"/>
                  </a:lnTo>
                  <a:lnTo>
                    <a:pt x="2603" y="87"/>
                  </a:lnTo>
                  <a:lnTo>
                    <a:pt x="2616" y="122"/>
                  </a:lnTo>
                  <a:lnTo>
                    <a:pt x="2632" y="163"/>
                  </a:lnTo>
                  <a:lnTo>
                    <a:pt x="2639" y="196"/>
                  </a:lnTo>
                  <a:lnTo>
                    <a:pt x="2639" y="225"/>
                  </a:lnTo>
                  <a:lnTo>
                    <a:pt x="2634" y="255"/>
                  </a:lnTo>
                  <a:lnTo>
                    <a:pt x="2622" y="286"/>
                  </a:lnTo>
                  <a:lnTo>
                    <a:pt x="2595" y="315"/>
                  </a:lnTo>
                  <a:lnTo>
                    <a:pt x="2562" y="340"/>
                  </a:lnTo>
                  <a:lnTo>
                    <a:pt x="2527" y="364"/>
                  </a:lnTo>
                  <a:lnTo>
                    <a:pt x="2489" y="379"/>
                  </a:lnTo>
                  <a:lnTo>
                    <a:pt x="2441" y="391"/>
                  </a:lnTo>
                  <a:lnTo>
                    <a:pt x="2400" y="398"/>
                  </a:lnTo>
                  <a:lnTo>
                    <a:pt x="2340" y="400"/>
                  </a:lnTo>
                  <a:lnTo>
                    <a:pt x="2271" y="396"/>
                  </a:lnTo>
                  <a:lnTo>
                    <a:pt x="2226" y="391"/>
                  </a:lnTo>
                  <a:lnTo>
                    <a:pt x="2186" y="385"/>
                  </a:lnTo>
                  <a:lnTo>
                    <a:pt x="2149" y="367"/>
                  </a:lnTo>
                  <a:lnTo>
                    <a:pt x="2103" y="342"/>
                  </a:lnTo>
                  <a:lnTo>
                    <a:pt x="2072" y="317"/>
                  </a:lnTo>
                  <a:lnTo>
                    <a:pt x="2045" y="290"/>
                  </a:lnTo>
                  <a:lnTo>
                    <a:pt x="2032" y="261"/>
                  </a:lnTo>
                  <a:lnTo>
                    <a:pt x="2020" y="234"/>
                  </a:lnTo>
                  <a:lnTo>
                    <a:pt x="2020" y="203"/>
                  </a:lnTo>
                  <a:lnTo>
                    <a:pt x="2026" y="174"/>
                  </a:lnTo>
                  <a:lnTo>
                    <a:pt x="2036" y="145"/>
                  </a:lnTo>
                  <a:lnTo>
                    <a:pt x="2045" y="118"/>
                  </a:lnTo>
                  <a:lnTo>
                    <a:pt x="2059" y="89"/>
                  </a:lnTo>
                  <a:lnTo>
                    <a:pt x="2066" y="62"/>
                  </a:lnTo>
                  <a:lnTo>
                    <a:pt x="2066" y="37"/>
                  </a:lnTo>
                  <a:lnTo>
                    <a:pt x="2055" y="8"/>
                  </a:lnTo>
                  <a:lnTo>
                    <a:pt x="1576" y="8"/>
                  </a:lnTo>
                  <a:lnTo>
                    <a:pt x="1580" y="66"/>
                  </a:lnTo>
                  <a:lnTo>
                    <a:pt x="1576" y="109"/>
                  </a:lnTo>
                  <a:lnTo>
                    <a:pt x="1573" y="141"/>
                  </a:lnTo>
                  <a:lnTo>
                    <a:pt x="1573" y="172"/>
                  </a:lnTo>
                  <a:lnTo>
                    <a:pt x="1569" y="203"/>
                  </a:lnTo>
                  <a:lnTo>
                    <a:pt x="1559" y="236"/>
                  </a:lnTo>
                  <a:lnTo>
                    <a:pt x="1546" y="257"/>
                  </a:lnTo>
                  <a:lnTo>
                    <a:pt x="1528" y="277"/>
                  </a:lnTo>
                  <a:lnTo>
                    <a:pt x="1505" y="294"/>
                  </a:lnTo>
                  <a:lnTo>
                    <a:pt x="1476" y="306"/>
                  </a:lnTo>
                  <a:lnTo>
                    <a:pt x="1445" y="313"/>
                  </a:lnTo>
                  <a:lnTo>
                    <a:pt x="1411" y="317"/>
                  </a:lnTo>
                  <a:lnTo>
                    <a:pt x="1378" y="319"/>
                  </a:lnTo>
                  <a:lnTo>
                    <a:pt x="1335" y="319"/>
                  </a:lnTo>
                  <a:lnTo>
                    <a:pt x="1297" y="315"/>
                  </a:lnTo>
                  <a:lnTo>
                    <a:pt x="1264" y="313"/>
                  </a:lnTo>
                  <a:lnTo>
                    <a:pt x="1221" y="311"/>
                  </a:lnTo>
                  <a:lnTo>
                    <a:pt x="1177" y="308"/>
                  </a:lnTo>
                  <a:lnTo>
                    <a:pt x="1129" y="308"/>
                  </a:lnTo>
                  <a:lnTo>
                    <a:pt x="1086" y="311"/>
                  </a:lnTo>
                  <a:lnTo>
                    <a:pt x="1044" y="315"/>
                  </a:lnTo>
                  <a:lnTo>
                    <a:pt x="1000" y="323"/>
                  </a:lnTo>
                  <a:lnTo>
                    <a:pt x="967" y="337"/>
                  </a:lnTo>
                  <a:lnTo>
                    <a:pt x="932" y="352"/>
                  </a:lnTo>
                  <a:lnTo>
                    <a:pt x="911" y="373"/>
                  </a:lnTo>
                  <a:lnTo>
                    <a:pt x="888" y="396"/>
                  </a:lnTo>
                  <a:lnTo>
                    <a:pt x="878" y="420"/>
                  </a:lnTo>
                  <a:lnTo>
                    <a:pt x="874" y="447"/>
                  </a:lnTo>
                  <a:lnTo>
                    <a:pt x="878" y="474"/>
                  </a:lnTo>
                  <a:lnTo>
                    <a:pt x="880" y="503"/>
                  </a:lnTo>
                  <a:lnTo>
                    <a:pt x="878" y="532"/>
                  </a:lnTo>
                  <a:lnTo>
                    <a:pt x="870" y="555"/>
                  </a:lnTo>
                  <a:lnTo>
                    <a:pt x="861" y="580"/>
                  </a:lnTo>
                  <a:lnTo>
                    <a:pt x="847" y="603"/>
                  </a:lnTo>
                  <a:lnTo>
                    <a:pt x="826" y="621"/>
                  </a:lnTo>
                  <a:lnTo>
                    <a:pt x="795" y="636"/>
                  </a:lnTo>
                  <a:lnTo>
                    <a:pt x="755" y="648"/>
                  </a:lnTo>
                  <a:lnTo>
                    <a:pt x="716" y="655"/>
                  </a:lnTo>
                  <a:lnTo>
                    <a:pt x="678" y="663"/>
                  </a:lnTo>
                  <a:lnTo>
                    <a:pt x="639" y="671"/>
                  </a:lnTo>
                  <a:lnTo>
                    <a:pt x="587" y="677"/>
                  </a:lnTo>
                  <a:lnTo>
                    <a:pt x="546" y="682"/>
                  </a:lnTo>
                  <a:lnTo>
                    <a:pt x="506" y="692"/>
                  </a:lnTo>
                  <a:lnTo>
                    <a:pt x="471" y="700"/>
                  </a:lnTo>
                  <a:lnTo>
                    <a:pt x="436" y="711"/>
                  </a:lnTo>
                  <a:lnTo>
                    <a:pt x="409" y="725"/>
                  </a:lnTo>
                  <a:lnTo>
                    <a:pt x="384" y="740"/>
                  </a:lnTo>
                  <a:lnTo>
                    <a:pt x="357" y="763"/>
                  </a:lnTo>
                  <a:lnTo>
                    <a:pt x="340" y="785"/>
                  </a:lnTo>
                  <a:lnTo>
                    <a:pt x="324" y="810"/>
                  </a:lnTo>
                  <a:lnTo>
                    <a:pt x="317" y="839"/>
                  </a:lnTo>
                  <a:lnTo>
                    <a:pt x="323" y="868"/>
                  </a:lnTo>
                  <a:lnTo>
                    <a:pt x="326" y="897"/>
                  </a:lnTo>
                  <a:lnTo>
                    <a:pt x="340" y="930"/>
                  </a:lnTo>
                  <a:lnTo>
                    <a:pt x="352" y="968"/>
                  </a:lnTo>
                  <a:lnTo>
                    <a:pt x="361" y="1001"/>
                  </a:lnTo>
                  <a:lnTo>
                    <a:pt x="367" y="1028"/>
                  </a:lnTo>
                  <a:lnTo>
                    <a:pt x="367" y="1053"/>
                  </a:lnTo>
                  <a:lnTo>
                    <a:pt x="361" y="1088"/>
                  </a:lnTo>
                  <a:lnTo>
                    <a:pt x="350" y="1117"/>
                  </a:lnTo>
                  <a:lnTo>
                    <a:pt x="340" y="1140"/>
                  </a:lnTo>
                  <a:lnTo>
                    <a:pt x="324" y="1165"/>
                  </a:lnTo>
                  <a:lnTo>
                    <a:pt x="305" y="1194"/>
                  </a:lnTo>
                  <a:lnTo>
                    <a:pt x="278" y="1229"/>
                  </a:lnTo>
                  <a:lnTo>
                    <a:pt x="247" y="1254"/>
                  </a:lnTo>
                  <a:lnTo>
                    <a:pt x="218" y="1273"/>
                  </a:lnTo>
                  <a:lnTo>
                    <a:pt x="191" y="1291"/>
                  </a:lnTo>
                  <a:lnTo>
                    <a:pt x="161" y="1304"/>
                  </a:lnTo>
                  <a:lnTo>
                    <a:pt x="132" y="1314"/>
                  </a:lnTo>
                  <a:lnTo>
                    <a:pt x="89" y="1322"/>
                  </a:lnTo>
                  <a:lnTo>
                    <a:pt x="43" y="1328"/>
                  </a:lnTo>
                  <a:lnTo>
                    <a:pt x="0" y="1328"/>
                  </a:lnTo>
                  <a:close/>
                </a:path>
              </a:pathLst>
            </a:custGeom>
            <a:solidFill>
              <a:srgbClr val="3399FF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8" y="2331"/>
              <a:ext cx="2851" cy="2003"/>
            </a:xfrm>
            <a:custGeom>
              <a:avLst/>
              <a:gdLst>
                <a:gd name="T0" fmla="*/ 2851 w 2851"/>
                <a:gd name="T1" fmla="*/ 2003 h 2003"/>
                <a:gd name="T2" fmla="*/ 0 w 2851"/>
                <a:gd name="T3" fmla="*/ 404 h 2003"/>
                <a:gd name="T4" fmla="*/ 257 w 2851"/>
                <a:gd name="T5" fmla="*/ 388 h 2003"/>
                <a:gd name="T6" fmla="*/ 265 w 2851"/>
                <a:gd name="T7" fmla="*/ 353 h 2003"/>
                <a:gd name="T8" fmla="*/ 253 w 2851"/>
                <a:gd name="T9" fmla="*/ 309 h 2003"/>
                <a:gd name="T10" fmla="*/ 232 w 2851"/>
                <a:gd name="T11" fmla="*/ 255 h 2003"/>
                <a:gd name="T12" fmla="*/ 220 w 2851"/>
                <a:gd name="T13" fmla="*/ 203 h 2003"/>
                <a:gd name="T14" fmla="*/ 222 w 2851"/>
                <a:gd name="T15" fmla="*/ 154 h 2003"/>
                <a:gd name="T16" fmla="*/ 245 w 2851"/>
                <a:gd name="T17" fmla="*/ 106 h 2003"/>
                <a:gd name="T18" fmla="*/ 292 w 2851"/>
                <a:gd name="T19" fmla="*/ 68 h 2003"/>
                <a:gd name="T20" fmla="*/ 344 w 2851"/>
                <a:gd name="T21" fmla="*/ 35 h 2003"/>
                <a:gd name="T22" fmla="*/ 409 w 2851"/>
                <a:gd name="T23" fmla="*/ 12 h 2003"/>
                <a:gd name="T24" fmla="*/ 490 w 2851"/>
                <a:gd name="T25" fmla="*/ 2 h 2003"/>
                <a:gd name="T26" fmla="*/ 562 w 2851"/>
                <a:gd name="T27" fmla="*/ 0 h 2003"/>
                <a:gd name="T28" fmla="*/ 623 w 2851"/>
                <a:gd name="T29" fmla="*/ 6 h 2003"/>
                <a:gd name="T30" fmla="*/ 687 w 2851"/>
                <a:gd name="T31" fmla="*/ 19 h 2003"/>
                <a:gd name="T32" fmla="*/ 739 w 2851"/>
                <a:gd name="T33" fmla="*/ 44 h 2003"/>
                <a:gd name="T34" fmla="*/ 789 w 2851"/>
                <a:gd name="T35" fmla="*/ 81 h 2003"/>
                <a:gd name="T36" fmla="*/ 828 w 2851"/>
                <a:gd name="T37" fmla="*/ 124 h 2003"/>
                <a:gd name="T38" fmla="*/ 851 w 2851"/>
                <a:gd name="T39" fmla="*/ 180 h 2003"/>
                <a:gd name="T40" fmla="*/ 841 w 2851"/>
                <a:gd name="T41" fmla="*/ 238 h 2003"/>
                <a:gd name="T42" fmla="*/ 822 w 2851"/>
                <a:gd name="T43" fmla="*/ 294 h 2003"/>
                <a:gd name="T44" fmla="*/ 801 w 2851"/>
                <a:gd name="T45" fmla="*/ 352 h 2003"/>
                <a:gd name="T46" fmla="*/ 807 w 2851"/>
                <a:gd name="T47" fmla="*/ 379 h 2003"/>
                <a:gd name="T48" fmla="*/ 1287 w 2851"/>
                <a:gd name="T49" fmla="*/ 392 h 2003"/>
                <a:gd name="T50" fmla="*/ 1274 w 2851"/>
                <a:gd name="T51" fmla="*/ 498 h 2003"/>
                <a:gd name="T52" fmla="*/ 1279 w 2851"/>
                <a:gd name="T53" fmla="*/ 560 h 2003"/>
                <a:gd name="T54" fmla="*/ 1291 w 2851"/>
                <a:gd name="T55" fmla="*/ 624 h 2003"/>
                <a:gd name="T56" fmla="*/ 1324 w 2851"/>
                <a:gd name="T57" fmla="*/ 664 h 2003"/>
                <a:gd name="T58" fmla="*/ 1376 w 2851"/>
                <a:gd name="T59" fmla="*/ 691 h 2003"/>
                <a:gd name="T60" fmla="*/ 1439 w 2851"/>
                <a:gd name="T61" fmla="*/ 705 h 2003"/>
                <a:gd name="T62" fmla="*/ 1515 w 2851"/>
                <a:gd name="T63" fmla="*/ 707 h 2003"/>
                <a:gd name="T64" fmla="*/ 1586 w 2851"/>
                <a:gd name="T65" fmla="*/ 701 h 2003"/>
                <a:gd name="T66" fmla="*/ 1675 w 2851"/>
                <a:gd name="T67" fmla="*/ 693 h 2003"/>
                <a:gd name="T68" fmla="*/ 1765 w 2851"/>
                <a:gd name="T69" fmla="*/ 697 h 2003"/>
                <a:gd name="T70" fmla="*/ 1850 w 2851"/>
                <a:gd name="T71" fmla="*/ 715 h 2003"/>
                <a:gd name="T72" fmla="*/ 1920 w 2851"/>
                <a:gd name="T73" fmla="*/ 742 h 2003"/>
                <a:gd name="T74" fmla="*/ 1962 w 2851"/>
                <a:gd name="T75" fmla="*/ 784 h 2003"/>
                <a:gd name="T76" fmla="*/ 1980 w 2851"/>
                <a:gd name="T77" fmla="*/ 834 h 2003"/>
                <a:gd name="T78" fmla="*/ 1972 w 2851"/>
                <a:gd name="T79" fmla="*/ 892 h 2003"/>
                <a:gd name="T80" fmla="*/ 1980 w 2851"/>
                <a:gd name="T81" fmla="*/ 946 h 2003"/>
                <a:gd name="T82" fmla="*/ 2007 w 2851"/>
                <a:gd name="T83" fmla="*/ 993 h 2003"/>
                <a:gd name="T84" fmla="*/ 2055 w 2851"/>
                <a:gd name="T85" fmla="*/ 1024 h 2003"/>
                <a:gd name="T86" fmla="*/ 2138 w 2851"/>
                <a:gd name="T87" fmla="*/ 1043 h 2003"/>
                <a:gd name="T88" fmla="*/ 2213 w 2851"/>
                <a:gd name="T89" fmla="*/ 1059 h 2003"/>
                <a:gd name="T90" fmla="*/ 2306 w 2851"/>
                <a:gd name="T91" fmla="*/ 1070 h 2003"/>
                <a:gd name="T92" fmla="*/ 2383 w 2851"/>
                <a:gd name="T93" fmla="*/ 1089 h 2003"/>
                <a:gd name="T94" fmla="*/ 2444 w 2851"/>
                <a:gd name="T95" fmla="*/ 1113 h 2003"/>
                <a:gd name="T96" fmla="*/ 2495 w 2851"/>
                <a:gd name="T97" fmla="*/ 1151 h 2003"/>
                <a:gd name="T98" fmla="*/ 2527 w 2851"/>
                <a:gd name="T99" fmla="*/ 1196 h 2003"/>
                <a:gd name="T100" fmla="*/ 2529 w 2851"/>
                <a:gd name="T101" fmla="*/ 1257 h 2003"/>
                <a:gd name="T102" fmla="*/ 2512 w 2851"/>
                <a:gd name="T103" fmla="*/ 1319 h 2003"/>
                <a:gd name="T104" fmla="*/ 2489 w 2851"/>
                <a:gd name="T105" fmla="*/ 1391 h 2003"/>
                <a:gd name="T106" fmla="*/ 2483 w 2851"/>
                <a:gd name="T107" fmla="*/ 1441 h 2003"/>
                <a:gd name="T108" fmla="*/ 2500 w 2851"/>
                <a:gd name="T109" fmla="*/ 1505 h 2003"/>
                <a:gd name="T110" fmla="*/ 2533 w 2851"/>
                <a:gd name="T111" fmla="*/ 1547 h 2003"/>
                <a:gd name="T112" fmla="*/ 2585 w 2851"/>
                <a:gd name="T113" fmla="*/ 1594 h 2003"/>
                <a:gd name="T114" fmla="*/ 2655 w 2851"/>
                <a:gd name="T115" fmla="*/ 1628 h 2003"/>
                <a:gd name="T116" fmla="*/ 2726 w 2851"/>
                <a:gd name="T117" fmla="*/ 1646 h 2003"/>
                <a:gd name="T118" fmla="*/ 2807 w 2851"/>
                <a:gd name="T119" fmla="*/ 1652 h 20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1"/>
                <a:gd name="T181" fmla="*/ 0 h 2003"/>
                <a:gd name="T182" fmla="*/ 2851 w 2851"/>
                <a:gd name="T183" fmla="*/ 2003 h 20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1" h="2003">
                  <a:moveTo>
                    <a:pt x="2851" y="1650"/>
                  </a:moveTo>
                  <a:lnTo>
                    <a:pt x="2851" y="2003"/>
                  </a:lnTo>
                  <a:lnTo>
                    <a:pt x="2" y="2003"/>
                  </a:lnTo>
                  <a:lnTo>
                    <a:pt x="0" y="404"/>
                  </a:lnTo>
                  <a:lnTo>
                    <a:pt x="247" y="404"/>
                  </a:lnTo>
                  <a:lnTo>
                    <a:pt x="257" y="388"/>
                  </a:lnTo>
                  <a:lnTo>
                    <a:pt x="265" y="369"/>
                  </a:lnTo>
                  <a:lnTo>
                    <a:pt x="265" y="353"/>
                  </a:lnTo>
                  <a:lnTo>
                    <a:pt x="263" y="334"/>
                  </a:lnTo>
                  <a:lnTo>
                    <a:pt x="253" y="309"/>
                  </a:lnTo>
                  <a:lnTo>
                    <a:pt x="243" y="276"/>
                  </a:lnTo>
                  <a:lnTo>
                    <a:pt x="232" y="255"/>
                  </a:lnTo>
                  <a:lnTo>
                    <a:pt x="222" y="228"/>
                  </a:lnTo>
                  <a:lnTo>
                    <a:pt x="220" y="203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32" y="129"/>
                  </a:lnTo>
                  <a:lnTo>
                    <a:pt x="245" y="106"/>
                  </a:lnTo>
                  <a:lnTo>
                    <a:pt x="265" y="89"/>
                  </a:lnTo>
                  <a:lnTo>
                    <a:pt x="292" y="68"/>
                  </a:lnTo>
                  <a:lnTo>
                    <a:pt x="317" y="52"/>
                  </a:lnTo>
                  <a:lnTo>
                    <a:pt x="344" y="35"/>
                  </a:lnTo>
                  <a:lnTo>
                    <a:pt x="375" y="23"/>
                  </a:lnTo>
                  <a:lnTo>
                    <a:pt x="409" y="12"/>
                  </a:lnTo>
                  <a:lnTo>
                    <a:pt x="448" y="6"/>
                  </a:lnTo>
                  <a:lnTo>
                    <a:pt x="490" y="2"/>
                  </a:lnTo>
                  <a:lnTo>
                    <a:pt x="525" y="0"/>
                  </a:lnTo>
                  <a:lnTo>
                    <a:pt x="562" y="0"/>
                  </a:lnTo>
                  <a:lnTo>
                    <a:pt x="596" y="2"/>
                  </a:lnTo>
                  <a:lnTo>
                    <a:pt x="623" y="6"/>
                  </a:lnTo>
                  <a:lnTo>
                    <a:pt x="656" y="12"/>
                  </a:lnTo>
                  <a:lnTo>
                    <a:pt x="687" y="19"/>
                  </a:lnTo>
                  <a:lnTo>
                    <a:pt x="712" y="31"/>
                  </a:lnTo>
                  <a:lnTo>
                    <a:pt x="739" y="44"/>
                  </a:lnTo>
                  <a:lnTo>
                    <a:pt x="764" y="62"/>
                  </a:lnTo>
                  <a:lnTo>
                    <a:pt x="789" y="81"/>
                  </a:lnTo>
                  <a:lnTo>
                    <a:pt x="811" y="102"/>
                  </a:lnTo>
                  <a:lnTo>
                    <a:pt x="828" y="124"/>
                  </a:lnTo>
                  <a:lnTo>
                    <a:pt x="841" y="151"/>
                  </a:lnTo>
                  <a:lnTo>
                    <a:pt x="851" y="180"/>
                  </a:lnTo>
                  <a:lnTo>
                    <a:pt x="851" y="209"/>
                  </a:lnTo>
                  <a:lnTo>
                    <a:pt x="841" y="238"/>
                  </a:lnTo>
                  <a:lnTo>
                    <a:pt x="832" y="267"/>
                  </a:lnTo>
                  <a:lnTo>
                    <a:pt x="822" y="294"/>
                  </a:lnTo>
                  <a:lnTo>
                    <a:pt x="809" y="326"/>
                  </a:lnTo>
                  <a:lnTo>
                    <a:pt x="801" y="352"/>
                  </a:lnTo>
                  <a:lnTo>
                    <a:pt x="801" y="365"/>
                  </a:lnTo>
                  <a:lnTo>
                    <a:pt x="807" y="379"/>
                  </a:lnTo>
                  <a:lnTo>
                    <a:pt x="814" y="392"/>
                  </a:lnTo>
                  <a:lnTo>
                    <a:pt x="1287" y="392"/>
                  </a:lnTo>
                  <a:lnTo>
                    <a:pt x="1275" y="458"/>
                  </a:lnTo>
                  <a:lnTo>
                    <a:pt x="1274" y="498"/>
                  </a:lnTo>
                  <a:lnTo>
                    <a:pt x="1275" y="529"/>
                  </a:lnTo>
                  <a:lnTo>
                    <a:pt x="1279" y="560"/>
                  </a:lnTo>
                  <a:lnTo>
                    <a:pt x="1283" y="593"/>
                  </a:lnTo>
                  <a:lnTo>
                    <a:pt x="1291" y="624"/>
                  </a:lnTo>
                  <a:lnTo>
                    <a:pt x="1306" y="645"/>
                  </a:lnTo>
                  <a:lnTo>
                    <a:pt x="1324" y="664"/>
                  </a:lnTo>
                  <a:lnTo>
                    <a:pt x="1345" y="680"/>
                  </a:lnTo>
                  <a:lnTo>
                    <a:pt x="1376" y="691"/>
                  </a:lnTo>
                  <a:lnTo>
                    <a:pt x="1407" y="701"/>
                  </a:lnTo>
                  <a:lnTo>
                    <a:pt x="1439" y="705"/>
                  </a:lnTo>
                  <a:lnTo>
                    <a:pt x="1474" y="707"/>
                  </a:lnTo>
                  <a:lnTo>
                    <a:pt x="1515" y="707"/>
                  </a:lnTo>
                  <a:lnTo>
                    <a:pt x="1555" y="703"/>
                  </a:lnTo>
                  <a:lnTo>
                    <a:pt x="1586" y="701"/>
                  </a:lnTo>
                  <a:lnTo>
                    <a:pt x="1630" y="697"/>
                  </a:lnTo>
                  <a:lnTo>
                    <a:pt x="1675" y="693"/>
                  </a:lnTo>
                  <a:lnTo>
                    <a:pt x="1725" y="693"/>
                  </a:lnTo>
                  <a:lnTo>
                    <a:pt x="1765" y="697"/>
                  </a:lnTo>
                  <a:lnTo>
                    <a:pt x="1808" y="703"/>
                  </a:lnTo>
                  <a:lnTo>
                    <a:pt x="1850" y="715"/>
                  </a:lnTo>
                  <a:lnTo>
                    <a:pt x="1885" y="724"/>
                  </a:lnTo>
                  <a:lnTo>
                    <a:pt x="1920" y="742"/>
                  </a:lnTo>
                  <a:lnTo>
                    <a:pt x="1941" y="761"/>
                  </a:lnTo>
                  <a:lnTo>
                    <a:pt x="1962" y="784"/>
                  </a:lnTo>
                  <a:lnTo>
                    <a:pt x="1974" y="809"/>
                  </a:lnTo>
                  <a:lnTo>
                    <a:pt x="1980" y="834"/>
                  </a:lnTo>
                  <a:lnTo>
                    <a:pt x="1974" y="863"/>
                  </a:lnTo>
                  <a:lnTo>
                    <a:pt x="1972" y="892"/>
                  </a:lnTo>
                  <a:lnTo>
                    <a:pt x="1974" y="921"/>
                  </a:lnTo>
                  <a:lnTo>
                    <a:pt x="1980" y="946"/>
                  </a:lnTo>
                  <a:lnTo>
                    <a:pt x="1991" y="970"/>
                  </a:lnTo>
                  <a:lnTo>
                    <a:pt x="2007" y="993"/>
                  </a:lnTo>
                  <a:lnTo>
                    <a:pt x="2026" y="1008"/>
                  </a:lnTo>
                  <a:lnTo>
                    <a:pt x="2055" y="1024"/>
                  </a:lnTo>
                  <a:lnTo>
                    <a:pt x="2095" y="1035"/>
                  </a:lnTo>
                  <a:lnTo>
                    <a:pt x="2138" y="1043"/>
                  </a:lnTo>
                  <a:lnTo>
                    <a:pt x="2172" y="1051"/>
                  </a:lnTo>
                  <a:lnTo>
                    <a:pt x="2213" y="1059"/>
                  </a:lnTo>
                  <a:lnTo>
                    <a:pt x="2263" y="1066"/>
                  </a:lnTo>
                  <a:lnTo>
                    <a:pt x="2306" y="1070"/>
                  </a:lnTo>
                  <a:lnTo>
                    <a:pt x="2348" y="1080"/>
                  </a:lnTo>
                  <a:lnTo>
                    <a:pt x="2383" y="1089"/>
                  </a:lnTo>
                  <a:lnTo>
                    <a:pt x="2415" y="1099"/>
                  </a:lnTo>
                  <a:lnTo>
                    <a:pt x="2444" y="1113"/>
                  </a:lnTo>
                  <a:lnTo>
                    <a:pt x="2466" y="1128"/>
                  </a:lnTo>
                  <a:lnTo>
                    <a:pt x="2495" y="1151"/>
                  </a:lnTo>
                  <a:lnTo>
                    <a:pt x="2512" y="1172"/>
                  </a:lnTo>
                  <a:lnTo>
                    <a:pt x="2527" y="1196"/>
                  </a:lnTo>
                  <a:lnTo>
                    <a:pt x="2535" y="1229"/>
                  </a:lnTo>
                  <a:lnTo>
                    <a:pt x="2529" y="1257"/>
                  </a:lnTo>
                  <a:lnTo>
                    <a:pt x="2523" y="1285"/>
                  </a:lnTo>
                  <a:lnTo>
                    <a:pt x="2512" y="1319"/>
                  </a:lnTo>
                  <a:lnTo>
                    <a:pt x="2500" y="1356"/>
                  </a:lnTo>
                  <a:lnTo>
                    <a:pt x="2489" y="1391"/>
                  </a:lnTo>
                  <a:lnTo>
                    <a:pt x="2483" y="1418"/>
                  </a:lnTo>
                  <a:lnTo>
                    <a:pt x="2483" y="1441"/>
                  </a:lnTo>
                  <a:lnTo>
                    <a:pt x="2491" y="1476"/>
                  </a:lnTo>
                  <a:lnTo>
                    <a:pt x="2500" y="1505"/>
                  </a:lnTo>
                  <a:lnTo>
                    <a:pt x="2516" y="1526"/>
                  </a:lnTo>
                  <a:lnTo>
                    <a:pt x="2533" y="1547"/>
                  </a:lnTo>
                  <a:lnTo>
                    <a:pt x="2558" y="1570"/>
                  </a:lnTo>
                  <a:lnTo>
                    <a:pt x="2585" y="1594"/>
                  </a:lnTo>
                  <a:lnTo>
                    <a:pt x="2616" y="1613"/>
                  </a:lnTo>
                  <a:lnTo>
                    <a:pt x="2655" y="1628"/>
                  </a:lnTo>
                  <a:lnTo>
                    <a:pt x="2687" y="1638"/>
                  </a:lnTo>
                  <a:lnTo>
                    <a:pt x="2726" y="1646"/>
                  </a:lnTo>
                  <a:lnTo>
                    <a:pt x="2763" y="1650"/>
                  </a:lnTo>
                  <a:lnTo>
                    <a:pt x="2807" y="1652"/>
                  </a:lnTo>
                  <a:lnTo>
                    <a:pt x="2851" y="1650"/>
                  </a:lnTo>
                  <a:close/>
                </a:path>
              </a:pathLst>
            </a:custGeom>
            <a:solidFill>
              <a:srgbClr val="66FF66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9" y="1056"/>
              <a:ext cx="2865" cy="1679"/>
            </a:xfrm>
            <a:custGeom>
              <a:avLst/>
              <a:gdLst>
                <a:gd name="T0" fmla="*/ 2865 w 2865"/>
                <a:gd name="T1" fmla="*/ 0 h 1679"/>
                <a:gd name="T2" fmla="*/ 2 w 2865"/>
                <a:gd name="T3" fmla="*/ 1679 h 1679"/>
                <a:gd name="T4" fmla="*/ 270 w 2865"/>
                <a:gd name="T5" fmla="*/ 1646 h 1679"/>
                <a:gd name="T6" fmla="*/ 263 w 2865"/>
                <a:gd name="T7" fmla="*/ 1590 h 1679"/>
                <a:gd name="T8" fmla="*/ 232 w 2865"/>
                <a:gd name="T9" fmla="*/ 1516 h 1679"/>
                <a:gd name="T10" fmla="*/ 222 w 2865"/>
                <a:gd name="T11" fmla="*/ 1455 h 1679"/>
                <a:gd name="T12" fmla="*/ 243 w 2865"/>
                <a:gd name="T13" fmla="*/ 1393 h 1679"/>
                <a:gd name="T14" fmla="*/ 301 w 2865"/>
                <a:gd name="T15" fmla="*/ 1339 h 1679"/>
                <a:gd name="T16" fmla="*/ 377 w 2865"/>
                <a:gd name="T17" fmla="*/ 1300 h 1679"/>
                <a:gd name="T18" fmla="*/ 465 w 2865"/>
                <a:gd name="T19" fmla="*/ 1281 h 1679"/>
                <a:gd name="T20" fmla="*/ 594 w 2865"/>
                <a:gd name="T21" fmla="*/ 1283 h 1679"/>
                <a:gd name="T22" fmla="*/ 677 w 2865"/>
                <a:gd name="T23" fmla="*/ 1294 h 1679"/>
                <a:gd name="T24" fmla="*/ 762 w 2865"/>
                <a:gd name="T25" fmla="*/ 1337 h 1679"/>
                <a:gd name="T26" fmla="*/ 818 w 2865"/>
                <a:gd name="T27" fmla="*/ 1389 h 1679"/>
                <a:gd name="T28" fmla="*/ 843 w 2865"/>
                <a:gd name="T29" fmla="*/ 1445 h 1679"/>
                <a:gd name="T30" fmla="*/ 839 w 2865"/>
                <a:gd name="T31" fmla="*/ 1505 h 1679"/>
                <a:gd name="T32" fmla="*/ 818 w 2865"/>
                <a:gd name="T33" fmla="*/ 1561 h 1679"/>
                <a:gd name="T34" fmla="*/ 799 w 2865"/>
                <a:gd name="T35" fmla="*/ 1617 h 1679"/>
                <a:gd name="T36" fmla="*/ 809 w 2865"/>
                <a:gd name="T37" fmla="*/ 1671 h 1679"/>
                <a:gd name="T38" fmla="*/ 1283 w 2865"/>
                <a:gd name="T39" fmla="*/ 1611 h 1679"/>
                <a:gd name="T40" fmla="*/ 1289 w 2865"/>
                <a:gd name="T41" fmla="*/ 1538 h 1679"/>
                <a:gd name="T42" fmla="*/ 1297 w 2865"/>
                <a:gd name="T43" fmla="*/ 1474 h 1679"/>
                <a:gd name="T44" fmla="*/ 1318 w 2865"/>
                <a:gd name="T45" fmla="*/ 1422 h 1679"/>
                <a:gd name="T46" fmla="*/ 1360 w 2865"/>
                <a:gd name="T47" fmla="*/ 1385 h 1679"/>
                <a:gd name="T48" fmla="*/ 1420 w 2865"/>
                <a:gd name="T49" fmla="*/ 1366 h 1679"/>
                <a:gd name="T50" fmla="*/ 1486 w 2865"/>
                <a:gd name="T51" fmla="*/ 1360 h 1679"/>
                <a:gd name="T52" fmla="*/ 1569 w 2865"/>
                <a:gd name="T53" fmla="*/ 1362 h 1679"/>
                <a:gd name="T54" fmla="*/ 1642 w 2865"/>
                <a:gd name="T55" fmla="*/ 1368 h 1679"/>
                <a:gd name="T56" fmla="*/ 1736 w 2865"/>
                <a:gd name="T57" fmla="*/ 1371 h 1679"/>
                <a:gd name="T58" fmla="*/ 1821 w 2865"/>
                <a:gd name="T59" fmla="*/ 1362 h 1679"/>
                <a:gd name="T60" fmla="*/ 1897 w 2865"/>
                <a:gd name="T61" fmla="*/ 1342 h 1679"/>
                <a:gd name="T62" fmla="*/ 1954 w 2865"/>
                <a:gd name="T63" fmla="*/ 1306 h 1679"/>
                <a:gd name="T64" fmla="*/ 1985 w 2865"/>
                <a:gd name="T65" fmla="*/ 1259 h 1679"/>
                <a:gd name="T66" fmla="*/ 1985 w 2865"/>
                <a:gd name="T67" fmla="*/ 1205 h 1679"/>
                <a:gd name="T68" fmla="*/ 1985 w 2865"/>
                <a:gd name="T69" fmla="*/ 1145 h 1679"/>
                <a:gd name="T70" fmla="*/ 2003 w 2865"/>
                <a:gd name="T71" fmla="*/ 1097 h 1679"/>
                <a:gd name="T72" fmla="*/ 2037 w 2865"/>
                <a:gd name="T73" fmla="*/ 1059 h 1679"/>
                <a:gd name="T74" fmla="*/ 2111 w 2865"/>
                <a:gd name="T75" fmla="*/ 1031 h 1679"/>
                <a:gd name="T76" fmla="*/ 2186 w 2865"/>
                <a:gd name="T77" fmla="*/ 1016 h 1679"/>
                <a:gd name="T78" fmla="*/ 2279 w 2865"/>
                <a:gd name="T79" fmla="*/ 1001 h 1679"/>
                <a:gd name="T80" fmla="*/ 2360 w 2865"/>
                <a:gd name="T81" fmla="*/ 987 h 1679"/>
                <a:gd name="T82" fmla="*/ 2429 w 2865"/>
                <a:gd name="T83" fmla="*/ 968 h 1679"/>
                <a:gd name="T84" fmla="*/ 2481 w 2865"/>
                <a:gd name="T85" fmla="*/ 939 h 1679"/>
                <a:gd name="T86" fmla="*/ 2525 w 2865"/>
                <a:gd name="T87" fmla="*/ 894 h 1679"/>
                <a:gd name="T88" fmla="*/ 2547 w 2865"/>
                <a:gd name="T89" fmla="*/ 836 h 1679"/>
                <a:gd name="T90" fmla="*/ 2537 w 2865"/>
                <a:gd name="T91" fmla="*/ 782 h 1679"/>
                <a:gd name="T92" fmla="*/ 2512 w 2865"/>
                <a:gd name="T93" fmla="*/ 711 h 1679"/>
                <a:gd name="T94" fmla="*/ 2498 w 2865"/>
                <a:gd name="T95" fmla="*/ 649 h 1679"/>
                <a:gd name="T96" fmla="*/ 2502 w 2865"/>
                <a:gd name="T97" fmla="*/ 591 h 1679"/>
                <a:gd name="T98" fmla="*/ 2527 w 2865"/>
                <a:gd name="T99" fmla="*/ 541 h 1679"/>
                <a:gd name="T100" fmla="*/ 2570 w 2865"/>
                <a:gd name="T101" fmla="*/ 496 h 1679"/>
                <a:gd name="T102" fmla="*/ 2632 w 2865"/>
                <a:gd name="T103" fmla="*/ 454 h 1679"/>
                <a:gd name="T104" fmla="*/ 2703 w 2865"/>
                <a:gd name="T105" fmla="*/ 429 h 1679"/>
                <a:gd name="T106" fmla="*/ 2774 w 2865"/>
                <a:gd name="T107" fmla="*/ 417 h 1679"/>
                <a:gd name="T108" fmla="*/ 2865 w 2865"/>
                <a:gd name="T109" fmla="*/ 417 h 16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65"/>
                <a:gd name="T166" fmla="*/ 0 h 1679"/>
                <a:gd name="T167" fmla="*/ 2865 w 2865"/>
                <a:gd name="T168" fmla="*/ 1679 h 16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65" h="1679">
                  <a:moveTo>
                    <a:pt x="2865" y="417"/>
                  </a:moveTo>
                  <a:lnTo>
                    <a:pt x="2865" y="0"/>
                  </a:lnTo>
                  <a:lnTo>
                    <a:pt x="0" y="0"/>
                  </a:lnTo>
                  <a:lnTo>
                    <a:pt x="2" y="1679"/>
                  </a:lnTo>
                  <a:lnTo>
                    <a:pt x="257" y="1679"/>
                  </a:lnTo>
                  <a:lnTo>
                    <a:pt x="270" y="1646"/>
                  </a:lnTo>
                  <a:lnTo>
                    <a:pt x="270" y="1623"/>
                  </a:lnTo>
                  <a:lnTo>
                    <a:pt x="263" y="1590"/>
                  </a:lnTo>
                  <a:lnTo>
                    <a:pt x="247" y="1557"/>
                  </a:lnTo>
                  <a:lnTo>
                    <a:pt x="232" y="1516"/>
                  </a:lnTo>
                  <a:lnTo>
                    <a:pt x="226" y="1483"/>
                  </a:lnTo>
                  <a:lnTo>
                    <a:pt x="222" y="1455"/>
                  </a:lnTo>
                  <a:lnTo>
                    <a:pt x="230" y="1424"/>
                  </a:lnTo>
                  <a:lnTo>
                    <a:pt x="243" y="1393"/>
                  </a:lnTo>
                  <a:lnTo>
                    <a:pt x="270" y="1362"/>
                  </a:lnTo>
                  <a:lnTo>
                    <a:pt x="301" y="1339"/>
                  </a:lnTo>
                  <a:lnTo>
                    <a:pt x="336" y="1315"/>
                  </a:lnTo>
                  <a:lnTo>
                    <a:pt x="377" y="1300"/>
                  </a:lnTo>
                  <a:lnTo>
                    <a:pt x="423" y="1285"/>
                  </a:lnTo>
                  <a:lnTo>
                    <a:pt x="465" y="1281"/>
                  </a:lnTo>
                  <a:lnTo>
                    <a:pt x="525" y="1279"/>
                  </a:lnTo>
                  <a:lnTo>
                    <a:pt x="594" y="1283"/>
                  </a:lnTo>
                  <a:lnTo>
                    <a:pt x="639" y="1285"/>
                  </a:lnTo>
                  <a:lnTo>
                    <a:pt x="677" y="1294"/>
                  </a:lnTo>
                  <a:lnTo>
                    <a:pt x="714" y="1310"/>
                  </a:lnTo>
                  <a:lnTo>
                    <a:pt x="762" y="1337"/>
                  </a:lnTo>
                  <a:lnTo>
                    <a:pt x="791" y="1362"/>
                  </a:lnTo>
                  <a:lnTo>
                    <a:pt x="818" y="1389"/>
                  </a:lnTo>
                  <a:lnTo>
                    <a:pt x="834" y="1418"/>
                  </a:lnTo>
                  <a:lnTo>
                    <a:pt x="843" y="1445"/>
                  </a:lnTo>
                  <a:lnTo>
                    <a:pt x="843" y="1474"/>
                  </a:lnTo>
                  <a:lnTo>
                    <a:pt x="839" y="1505"/>
                  </a:lnTo>
                  <a:lnTo>
                    <a:pt x="828" y="1534"/>
                  </a:lnTo>
                  <a:lnTo>
                    <a:pt x="818" y="1561"/>
                  </a:lnTo>
                  <a:lnTo>
                    <a:pt x="807" y="1588"/>
                  </a:lnTo>
                  <a:lnTo>
                    <a:pt x="799" y="1617"/>
                  </a:lnTo>
                  <a:lnTo>
                    <a:pt x="799" y="1642"/>
                  </a:lnTo>
                  <a:lnTo>
                    <a:pt x="809" y="1671"/>
                  </a:lnTo>
                  <a:lnTo>
                    <a:pt x="1289" y="1671"/>
                  </a:lnTo>
                  <a:lnTo>
                    <a:pt x="1283" y="1611"/>
                  </a:lnTo>
                  <a:lnTo>
                    <a:pt x="1289" y="1568"/>
                  </a:lnTo>
                  <a:lnTo>
                    <a:pt x="1289" y="1538"/>
                  </a:lnTo>
                  <a:lnTo>
                    <a:pt x="1291" y="1507"/>
                  </a:lnTo>
                  <a:lnTo>
                    <a:pt x="1297" y="1474"/>
                  </a:lnTo>
                  <a:lnTo>
                    <a:pt x="1306" y="1443"/>
                  </a:lnTo>
                  <a:lnTo>
                    <a:pt x="1318" y="1422"/>
                  </a:lnTo>
                  <a:lnTo>
                    <a:pt x="1335" y="1400"/>
                  </a:lnTo>
                  <a:lnTo>
                    <a:pt x="1360" y="1385"/>
                  </a:lnTo>
                  <a:lnTo>
                    <a:pt x="1387" y="1373"/>
                  </a:lnTo>
                  <a:lnTo>
                    <a:pt x="1420" y="1366"/>
                  </a:lnTo>
                  <a:lnTo>
                    <a:pt x="1455" y="1362"/>
                  </a:lnTo>
                  <a:lnTo>
                    <a:pt x="1486" y="1360"/>
                  </a:lnTo>
                  <a:lnTo>
                    <a:pt x="1528" y="1360"/>
                  </a:lnTo>
                  <a:lnTo>
                    <a:pt x="1569" y="1362"/>
                  </a:lnTo>
                  <a:lnTo>
                    <a:pt x="1600" y="1366"/>
                  </a:lnTo>
                  <a:lnTo>
                    <a:pt x="1642" y="1368"/>
                  </a:lnTo>
                  <a:lnTo>
                    <a:pt x="1686" y="1371"/>
                  </a:lnTo>
                  <a:lnTo>
                    <a:pt x="1736" y="1371"/>
                  </a:lnTo>
                  <a:lnTo>
                    <a:pt x="1779" y="1368"/>
                  </a:lnTo>
                  <a:lnTo>
                    <a:pt x="1821" y="1362"/>
                  </a:lnTo>
                  <a:lnTo>
                    <a:pt x="1866" y="1354"/>
                  </a:lnTo>
                  <a:lnTo>
                    <a:pt x="1897" y="1342"/>
                  </a:lnTo>
                  <a:lnTo>
                    <a:pt x="1931" y="1327"/>
                  </a:lnTo>
                  <a:lnTo>
                    <a:pt x="1954" y="1306"/>
                  </a:lnTo>
                  <a:lnTo>
                    <a:pt x="1976" y="1283"/>
                  </a:lnTo>
                  <a:lnTo>
                    <a:pt x="1985" y="1259"/>
                  </a:lnTo>
                  <a:lnTo>
                    <a:pt x="1991" y="1232"/>
                  </a:lnTo>
                  <a:lnTo>
                    <a:pt x="1985" y="1205"/>
                  </a:lnTo>
                  <a:lnTo>
                    <a:pt x="1983" y="1176"/>
                  </a:lnTo>
                  <a:lnTo>
                    <a:pt x="1985" y="1145"/>
                  </a:lnTo>
                  <a:lnTo>
                    <a:pt x="1993" y="1122"/>
                  </a:lnTo>
                  <a:lnTo>
                    <a:pt x="2003" y="1097"/>
                  </a:lnTo>
                  <a:lnTo>
                    <a:pt x="2018" y="1074"/>
                  </a:lnTo>
                  <a:lnTo>
                    <a:pt x="2037" y="1059"/>
                  </a:lnTo>
                  <a:lnTo>
                    <a:pt x="2070" y="1043"/>
                  </a:lnTo>
                  <a:lnTo>
                    <a:pt x="2111" y="1031"/>
                  </a:lnTo>
                  <a:lnTo>
                    <a:pt x="2149" y="1024"/>
                  </a:lnTo>
                  <a:lnTo>
                    <a:pt x="2186" y="1016"/>
                  </a:lnTo>
                  <a:lnTo>
                    <a:pt x="2226" y="1008"/>
                  </a:lnTo>
                  <a:lnTo>
                    <a:pt x="2279" y="1001"/>
                  </a:lnTo>
                  <a:lnTo>
                    <a:pt x="2317" y="997"/>
                  </a:lnTo>
                  <a:lnTo>
                    <a:pt x="2360" y="987"/>
                  </a:lnTo>
                  <a:lnTo>
                    <a:pt x="2394" y="977"/>
                  </a:lnTo>
                  <a:lnTo>
                    <a:pt x="2429" y="968"/>
                  </a:lnTo>
                  <a:lnTo>
                    <a:pt x="2456" y="954"/>
                  </a:lnTo>
                  <a:lnTo>
                    <a:pt x="2481" y="939"/>
                  </a:lnTo>
                  <a:lnTo>
                    <a:pt x="2508" y="916"/>
                  </a:lnTo>
                  <a:lnTo>
                    <a:pt x="2525" y="894"/>
                  </a:lnTo>
                  <a:lnTo>
                    <a:pt x="2541" y="869"/>
                  </a:lnTo>
                  <a:lnTo>
                    <a:pt x="2547" y="836"/>
                  </a:lnTo>
                  <a:lnTo>
                    <a:pt x="2543" y="811"/>
                  </a:lnTo>
                  <a:lnTo>
                    <a:pt x="2537" y="782"/>
                  </a:lnTo>
                  <a:lnTo>
                    <a:pt x="2525" y="748"/>
                  </a:lnTo>
                  <a:lnTo>
                    <a:pt x="2512" y="711"/>
                  </a:lnTo>
                  <a:lnTo>
                    <a:pt x="2500" y="676"/>
                  </a:lnTo>
                  <a:lnTo>
                    <a:pt x="2498" y="649"/>
                  </a:lnTo>
                  <a:lnTo>
                    <a:pt x="2498" y="626"/>
                  </a:lnTo>
                  <a:lnTo>
                    <a:pt x="2502" y="591"/>
                  </a:lnTo>
                  <a:lnTo>
                    <a:pt x="2516" y="562"/>
                  </a:lnTo>
                  <a:lnTo>
                    <a:pt x="2527" y="541"/>
                  </a:lnTo>
                  <a:lnTo>
                    <a:pt x="2545" y="520"/>
                  </a:lnTo>
                  <a:lnTo>
                    <a:pt x="2570" y="496"/>
                  </a:lnTo>
                  <a:lnTo>
                    <a:pt x="2597" y="473"/>
                  </a:lnTo>
                  <a:lnTo>
                    <a:pt x="2632" y="454"/>
                  </a:lnTo>
                  <a:lnTo>
                    <a:pt x="2668" y="438"/>
                  </a:lnTo>
                  <a:lnTo>
                    <a:pt x="2703" y="429"/>
                  </a:lnTo>
                  <a:lnTo>
                    <a:pt x="2738" y="421"/>
                  </a:lnTo>
                  <a:lnTo>
                    <a:pt x="2774" y="417"/>
                  </a:lnTo>
                  <a:lnTo>
                    <a:pt x="2819" y="417"/>
                  </a:lnTo>
                  <a:lnTo>
                    <a:pt x="2865" y="417"/>
                  </a:lnTo>
                  <a:close/>
                </a:path>
              </a:pathLst>
            </a:custGeom>
            <a:solidFill>
              <a:srgbClr val="00CC99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281" y="1491"/>
              <a:ext cx="3175" cy="2511"/>
            </a:xfrm>
            <a:custGeom>
              <a:avLst/>
              <a:gdLst>
                <a:gd name="T0" fmla="*/ 1277 w 3175"/>
                <a:gd name="T1" fmla="*/ 398 h 2511"/>
                <a:gd name="T2" fmla="*/ 1231 w 3175"/>
                <a:gd name="T3" fmla="*/ 190 h 2511"/>
                <a:gd name="T4" fmla="*/ 1387 w 3175"/>
                <a:gd name="T5" fmla="*/ 23 h 2511"/>
                <a:gd name="T6" fmla="*/ 1744 w 3175"/>
                <a:gd name="T7" fmla="*/ 4 h 2511"/>
                <a:gd name="T8" fmla="*/ 1919 w 3175"/>
                <a:gd name="T9" fmla="*/ 103 h 2511"/>
                <a:gd name="T10" fmla="*/ 1958 w 3175"/>
                <a:gd name="T11" fmla="*/ 275 h 2511"/>
                <a:gd name="T12" fmla="*/ 1923 w 3175"/>
                <a:gd name="T13" fmla="*/ 458 h 2511"/>
                <a:gd name="T14" fmla="*/ 2097 w 3175"/>
                <a:gd name="T15" fmla="*/ 566 h 2511"/>
                <a:gd name="T16" fmla="*/ 2359 w 3175"/>
                <a:gd name="T17" fmla="*/ 613 h 2511"/>
                <a:gd name="T18" fmla="*/ 2467 w 3175"/>
                <a:gd name="T19" fmla="*/ 700 h 2511"/>
                <a:gd name="T20" fmla="*/ 2473 w 3175"/>
                <a:gd name="T21" fmla="*/ 821 h 2511"/>
                <a:gd name="T22" fmla="*/ 2575 w 3175"/>
                <a:gd name="T23" fmla="*/ 929 h 2511"/>
                <a:gd name="T24" fmla="*/ 2781 w 3175"/>
                <a:gd name="T25" fmla="*/ 951 h 2511"/>
                <a:gd name="T26" fmla="*/ 3007 w 3175"/>
                <a:gd name="T27" fmla="*/ 941 h 2511"/>
                <a:gd name="T28" fmla="*/ 3140 w 3175"/>
                <a:gd name="T29" fmla="*/ 995 h 2511"/>
                <a:gd name="T30" fmla="*/ 3173 w 3175"/>
                <a:gd name="T31" fmla="*/ 1186 h 2511"/>
                <a:gd name="T32" fmla="*/ 3140 w 3175"/>
                <a:gd name="T33" fmla="*/ 1441 h 2511"/>
                <a:gd name="T34" fmla="*/ 3005 w 3175"/>
                <a:gd name="T35" fmla="*/ 1501 h 2511"/>
                <a:gd name="T36" fmla="*/ 2760 w 3175"/>
                <a:gd name="T37" fmla="*/ 1493 h 2511"/>
                <a:gd name="T38" fmla="*/ 2579 w 3175"/>
                <a:gd name="T39" fmla="*/ 1513 h 2511"/>
                <a:gd name="T40" fmla="*/ 2479 w 3175"/>
                <a:gd name="T41" fmla="*/ 1588 h 2511"/>
                <a:gd name="T42" fmla="*/ 2467 w 3175"/>
                <a:gd name="T43" fmla="*/ 1733 h 2511"/>
                <a:gd name="T44" fmla="*/ 2351 w 3175"/>
                <a:gd name="T45" fmla="*/ 1832 h 2511"/>
                <a:gd name="T46" fmla="*/ 2141 w 3175"/>
                <a:gd name="T47" fmla="*/ 1866 h 2511"/>
                <a:gd name="T48" fmla="*/ 1958 w 3175"/>
                <a:gd name="T49" fmla="*/ 1936 h 2511"/>
                <a:gd name="T50" fmla="*/ 1919 w 3175"/>
                <a:gd name="T51" fmla="*/ 2077 h 2511"/>
                <a:gd name="T52" fmla="*/ 1958 w 3175"/>
                <a:gd name="T53" fmla="*/ 2251 h 2511"/>
                <a:gd name="T54" fmla="*/ 1873 w 3175"/>
                <a:gd name="T55" fmla="*/ 2415 h 2511"/>
                <a:gd name="T56" fmla="*/ 1719 w 3175"/>
                <a:gd name="T57" fmla="*/ 2500 h 2511"/>
                <a:gd name="T58" fmla="*/ 1481 w 3175"/>
                <a:gd name="T59" fmla="*/ 2510 h 2511"/>
                <a:gd name="T60" fmla="*/ 1304 w 3175"/>
                <a:gd name="T61" fmla="*/ 2444 h 2511"/>
                <a:gd name="T62" fmla="*/ 1219 w 3175"/>
                <a:gd name="T63" fmla="*/ 2322 h 2511"/>
                <a:gd name="T64" fmla="*/ 1242 w 3175"/>
                <a:gd name="T65" fmla="*/ 2177 h 2511"/>
                <a:gd name="T66" fmla="*/ 1254 w 3175"/>
                <a:gd name="T67" fmla="*/ 2046 h 2511"/>
                <a:gd name="T68" fmla="*/ 1134 w 3175"/>
                <a:gd name="T69" fmla="*/ 1953 h 2511"/>
                <a:gd name="T70" fmla="*/ 939 w 3175"/>
                <a:gd name="T71" fmla="*/ 1918 h 2511"/>
                <a:gd name="T72" fmla="*/ 752 w 3175"/>
                <a:gd name="T73" fmla="*/ 1864 h 2511"/>
                <a:gd name="T74" fmla="*/ 702 w 3175"/>
                <a:gd name="T75" fmla="*/ 1719 h 2511"/>
                <a:gd name="T76" fmla="*/ 646 w 3175"/>
                <a:gd name="T77" fmla="*/ 1600 h 2511"/>
                <a:gd name="T78" fmla="*/ 457 w 3175"/>
                <a:gd name="T79" fmla="*/ 1555 h 2511"/>
                <a:gd name="T80" fmla="*/ 268 w 3175"/>
                <a:gd name="T81" fmla="*/ 1569 h 2511"/>
                <a:gd name="T82" fmla="*/ 62 w 3175"/>
                <a:gd name="T83" fmla="*/ 1530 h 2511"/>
                <a:gd name="T84" fmla="*/ 2 w 3175"/>
                <a:gd name="T85" fmla="*/ 1362 h 2511"/>
                <a:gd name="T86" fmla="*/ 15 w 3175"/>
                <a:gd name="T87" fmla="*/ 1123 h 2511"/>
                <a:gd name="T88" fmla="*/ 77 w 3175"/>
                <a:gd name="T89" fmla="*/ 978 h 2511"/>
                <a:gd name="T90" fmla="*/ 235 w 3175"/>
                <a:gd name="T91" fmla="*/ 939 h 2511"/>
                <a:gd name="T92" fmla="*/ 471 w 3175"/>
                <a:gd name="T93" fmla="*/ 953 h 2511"/>
                <a:gd name="T94" fmla="*/ 677 w 3175"/>
                <a:gd name="T95" fmla="*/ 895 h 2511"/>
                <a:gd name="T96" fmla="*/ 716 w 3175"/>
                <a:gd name="T97" fmla="*/ 761 h 2511"/>
                <a:gd name="T98" fmla="*/ 791 w 3175"/>
                <a:gd name="T99" fmla="*/ 630 h 2511"/>
                <a:gd name="T100" fmla="*/ 1011 w 3175"/>
                <a:gd name="T101" fmla="*/ 584 h 25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75"/>
                <a:gd name="T154" fmla="*/ 0 h 2511"/>
                <a:gd name="T155" fmla="*/ 3175 w 3175"/>
                <a:gd name="T156" fmla="*/ 2511 h 25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75" h="2511">
                  <a:moveTo>
                    <a:pt x="1209" y="524"/>
                  </a:moveTo>
                  <a:lnTo>
                    <a:pt x="1242" y="495"/>
                  </a:lnTo>
                  <a:lnTo>
                    <a:pt x="1263" y="470"/>
                  </a:lnTo>
                  <a:lnTo>
                    <a:pt x="1277" y="439"/>
                  </a:lnTo>
                  <a:lnTo>
                    <a:pt x="1277" y="398"/>
                  </a:lnTo>
                  <a:lnTo>
                    <a:pt x="1261" y="354"/>
                  </a:lnTo>
                  <a:lnTo>
                    <a:pt x="1248" y="317"/>
                  </a:lnTo>
                  <a:lnTo>
                    <a:pt x="1231" y="271"/>
                  </a:lnTo>
                  <a:lnTo>
                    <a:pt x="1225" y="220"/>
                  </a:lnTo>
                  <a:lnTo>
                    <a:pt x="1231" y="190"/>
                  </a:lnTo>
                  <a:lnTo>
                    <a:pt x="1244" y="153"/>
                  </a:lnTo>
                  <a:lnTo>
                    <a:pt x="1269" y="114"/>
                  </a:lnTo>
                  <a:lnTo>
                    <a:pt x="1304" y="76"/>
                  </a:lnTo>
                  <a:lnTo>
                    <a:pt x="1348" y="47"/>
                  </a:lnTo>
                  <a:lnTo>
                    <a:pt x="1387" y="23"/>
                  </a:lnTo>
                  <a:lnTo>
                    <a:pt x="1441" y="8"/>
                  </a:lnTo>
                  <a:lnTo>
                    <a:pt x="1506" y="0"/>
                  </a:lnTo>
                  <a:lnTo>
                    <a:pt x="1576" y="0"/>
                  </a:lnTo>
                  <a:lnTo>
                    <a:pt x="1668" y="0"/>
                  </a:lnTo>
                  <a:lnTo>
                    <a:pt x="1744" y="4"/>
                  </a:lnTo>
                  <a:lnTo>
                    <a:pt x="1786" y="16"/>
                  </a:lnTo>
                  <a:lnTo>
                    <a:pt x="1817" y="29"/>
                  </a:lnTo>
                  <a:lnTo>
                    <a:pt x="1852" y="47"/>
                  </a:lnTo>
                  <a:lnTo>
                    <a:pt x="1886" y="70"/>
                  </a:lnTo>
                  <a:lnTo>
                    <a:pt x="1919" y="103"/>
                  </a:lnTo>
                  <a:lnTo>
                    <a:pt x="1944" y="132"/>
                  </a:lnTo>
                  <a:lnTo>
                    <a:pt x="1956" y="157"/>
                  </a:lnTo>
                  <a:lnTo>
                    <a:pt x="1966" y="199"/>
                  </a:lnTo>
                  <a:lnTo>
                    <a:pt x="1966" y="236"/>
                  </a:lnTo>
                  <a:lnTo>
                    <a:pt x="1958" y="275"/>
                  </a:lnTo>
                  <a:lnTo>
                    <a:pt x="1948" y="304"/>
                  </a:lnTo>
                  <a:lnTo>
                    <a:pt x="1937" y="350"/>
                  </a:lnTo>
                  <a:lnTo>
                    <a:pt x="1919" y="398"/>
                  </a:lnTo>
                  <a:lnTo>
                    <a:pt x="1911" y="427"/>
                  </a:lnTo>
                  <a:lnTo>
                    <a:pt x="1923" y="458"/>
                  </a:lnTo>
                  <a:lnTo>
                    <a:pt x="1939" y="479"/>
                  </a:lnTo>
                  <a:lnTo>
                    <a:pt x="1966" y="508"/>
                  </a:lnTo>
                  <a:lnTo>
                    <a:pt x="2006" y="531"/>
                  </a:lnTo>
                  <a:lnTo>
                    <a:pt x="2043" y="551"/>
                  </a:lnTo>
                  <a:lnTo>
                    <a:pt x="2097" y="566"/>
                  </a:lnTo>
                  <a:lnTo>
                    <a:pt x="2151" y="578"/>
                  </a:lnTo>
                  <a:lnTo>
                    <a:pt x="2203" y="586"/>
                  </a:lnTo>
                  <a:lnTo>
                    <a:pt x="2259" y="591"/>
                  </a:lnTo>
                  <a:lnTo>
                    <a:pt x="2315" y="603"/>
                  </a:lnTo>
                  <a:lnTo>
                    <a:pt x="2359" y="613"/>
                  </a:lnTo>
                  <a:lnTo>
                    <a:pt x="2394" y="626"/>
                  </a:lnTo>
                  <a:lnTo>
                    <a:pt x="2421" y="640"/>
                  </a:lnTo>
                  <a:lnTo>
                    <a:pt x="2440" y="657"/>
                  </a:lnTo>
                  <a:lnTo>
                    <a:pt x="2455" y="676"/>
                  </a:lnTo>
                  <a:lnTo>
                    <a:pt x="2467" y="700"/>
                  </a:lnTo>
                  <a:lnTo>
                    <a:pt x="2473" y="721"/>
                  </a:lnTo>
                  <a:lnTo>
                    <a:pt x="2479" y="740"/>
                  </a:lnTo>
                  <a:lnTo>
                    <a:pt x="2479" y="767"/>
                  </a:lnTo>
                  <a:lnTo>
                    <a:pt x="2473" y="798"/>
                  </a:lnTo>
                  <a:lnTo>
                    <a:pt x="2473" y="821"/>
                  </a:lnTo>
                  <a:lnTo>
                    <a:pt x="2481" y="848"/>
                  </a:lnTo>
                  <a:lnTo>
                    <a:pt x="2498" y="873"/>
                  </a:lnTo>
                  <a:lnTo>
                    <a:pt x="2517" y="895"/>
                  </a:lnTo>
                  <a:lnTo>
                    <a:pt x="2542" y="912"/>
                  </a:lnTo>
                  <a:lnTo>
                    <a:pt x="2575" y="929"/>
                  </a:lnTo>
                  <a:lnTo>
                    <a:pt x="2606" y="939"/>
                  </a:lnTo>
                  <a:lnTo>
                    <a:pt x="2656" y="947"/>
                  </a:lnTo>
                  <a:lnTo>
                    <a:pt x="2699" y="951"/>
                  </a:lnTo>
                  <a:lnTo>
                    <a:pt x="2737" y="953"/>
                  </a:lnTo>
                  <a:lnTo>
                    <a:pt x="2781" y="951"/>
                  </a:lnTo>
                  <a:lnTo>
                    <a:pt x="2837" y="947"/>
                  </a:lnTo>
                  <a:lnTo>
                    <a:pt x="2878" y="945"/>
                  </a:lnTo>
                  <a:lnTo>
                    <a:pt x="2920" y="941"/>
                  </a:lnTo>
                  <a:lnTo>
                    <a:pt x="2961" y="939"/>
                  </a:lnTo>
                  <a:lnTo>
                    <a:pt x="3007" y="941"/>
                  </a:lnTo>
                  <a:lnTo>
                    <a:pt x="3032" y="945"/>
                  </a:lnTo>
                  <a:lnTo>
                    <a:pt x="3061" y="951"/>
                  </a:lnTo>
                  <a:lnTo>
                    <a:pt x="3088" y="962"/>
                  </a:lnTo>
                  <a:lnTo>
                    <a:pt x="3119" y="978"/>
                  </a:lnTo>
                  <a:lnTo>
                    <a:pt x="3140" y="995"/>
                  </a:lnTo>
                  <a:lnTo>
                    <a:pt x="3158" y="1022"/>
                  </a:lnTo>
                  <a:lnTo>
                    <a:pt x="3165" y="1045"/>
                  </a:lnTo>
                  <a:lnTo>
                    <a:pt x="3171" y="1074"/>
                  </a:lnTo>
                  <a:lnTo>
                    <a:pt x="3175" y="1126"/>
                  </a:lnTo>
                  <a:lnTo>
                    <a:pt x="3173" y="1186"/>
                  </a:lnTo>
                  <a:lnTo>
                    <a:pt x="3175" y="1250"/>
                  </a:lnTo>
                  <a:lnTo>
                    <a:pt x="3167" y="1325"/>
                  </a:lnTo>
                  <a:lnTo>
                    <a:pt x="3160" y="1378"/>
                  </a:lnTo>
                  <a:lnTo>
                    <a:pt x="3154" y="1418"/>
                  </a:lnTo>
                  <a:lnTo>
                    <a:pt x="3140" y="1441"/>
                  </a:lnTo>
                  <a:lnTo>
                    <a:pt x="3121" y="1463"/>
                  </a:lnTo>
                  <a:lnTo>
                    <a:pt x="3098" y="1478"/>
                  </a:lnTo>
                  <a:lnTo>
                    <a:pt x="3069" y="1490"/>
                  </a:lnTo>
                  <a:lnTo>
                    <a:pt x="3034" y="1497"/>
                  </a:lnTo>
                  <a:lnTo>
                    <a:pt x="3005" y="1501"/>
                  </a:lnTo>
                  <a:lnTo>
                    <a:pt x="2944" y="1503"/>
                  </a:lnTo>
                  <a:lnTo>
                    <a:pt x="2888" y="1501"/>
                  </a:lnTo>
                  <a:lnTo>
                    <a:pt x="2843" y="1497"/>
                  </a:lnTo>
                  <a:lnTo>
                    <a:pt x="2805" y="1495"/>
                  </a:lnTo>
                  <a:lnTo>
                    <a:pt x="2760" y="1493"/>
                  </a:lnTo>
                  <a:lnTo>
                    <a:pt x="2720" y="1493"/>
                  </a:lnTo>
                  <a:lnTo>
                    <a:pt x="2685" y="1495"/>
                  </a:lnTo>
                  <a:lnTo>
                    <a:pt x="2648" y="1497"/>
                  </a:lnTo>
                  <a:lnTo>
                    <a:pt x="2604" y="1505"/>
                  </a:lnTo>
                  <a:lnTo>
                    <a:pt x="2579" y="1513"/>
                  </a:lnTo>
                  <a:lnTo>
                    <a:pt x="2558" y="1521"/>
                  </a:lnTo>
                  <a:lnTo>
                    <a:pt x="2527" y="1534"/>
                  </a:lnTo>
                  <a:lnTo>
                    <a:pt x="2508" y="1551"/>
                  </a:lnTo>
                  <a:lnTo>
                    <a:pt x="2492" y="1569"/>
                  </a:lnTo>
                  <a:lnTo>
                    <a:pt x="2479" y="1588"/>
                  </a:lnTo>
                  <a:lnTo>
                    <a:pt x="2471" y="1607"/>
                  </a:lnTo>
                  <a:lnTo>
                    <a:pt x="2467" y="1629"/>
                  </a:lnTo>
                  <a:lnTo>
                    <a:pt x="2471" y="1652"/>
                  </a:lnTo>
                  <a:lnTo>
                    <a:pt x="2471" y="1691"/>
                  </a:lnTo>
                  <a:lnTo>
                    <a:pt x="2467" y="1733"/>
                  </a:lnTo>
                  <a:lnTo>
                    <a:pt x="2454" y="1762"/>
                  </a:lnTo>
                  <a:lnTo>
                    <a:pt x="2438" y="1787"/>
                  </a:lnTo>
                  <a:lnTo>
                    <a:pt x="2417" y="1806"/>
                  </a:lnTo>
                  <a:lnTo>
                    <a:pt x="2384" y="1820"/>
                  </a:lnTo>
                  <a:lnTo>
                    <a:pt x="2351" y="1832"/>
                  </a:lnTo>
                  <a:lnTo>
                    <a:pt x="2315" y="1839"/>
                  </a:lnTo>
                  <a:lnTo>
                    <a:pt x="2268" y="1847"/>
                  </a:lnTo>
                  <a:lnTo>
                    <a:pt x="2228" y="1855"/>
                  </a:lnTo>
                  <a:lnTo>
                    <a:pt x="2182" y="1860"/>
                  </a:lnTo>
                  <a:lnTo>
                    <a:pt x="2141" y="1866"/>
                  </a:lnTo>
                  <a:lnTo>
                    <a:pt x="2097" y="1874"/>
                  </a:lnTo>
                  <a:lnTo>
                    <a:pt x="2062" y="1886"/>
                  </a:lnTo>
                  <a:lnTo>
                    <a:pt x="2023" y="1899"/>
                  </a:lnTo>
                  <a:lnTo>
                    <a:pt x="1987" y="1915"/>
                  </a:lnTo>
                  <a:lnTo>
                    <a:pt x="1958" y="1936"/>
                  </a:lnTo>
                  <a:lnTo>
                    <a:pt x="1935" y="1961"/>
                  </a:lnTo>
                  <a:lnTo>
                    <a:pt x="1913" y="1992"/>
                  </a:lnTo>
                  <a:lnTo>
                    <a:pt x="1910" y="2017"/>
                  </a:lnTo>
                  <a:lnTo>
                    <a:pt x="1911" y="2048"/>
                  </a:lnTo>
                  <a:lnTo>
                    <a:pt x="1919" y="2077"/>
                  </a:lnTo>
                  <a:lnTo>
                    <a:pt x="1931" y="2108"/>
                  </a:lnTo>
                  <a:lnTo>
                    <a:pt x="1940" y="2141"/>
                  </a:lnTo>
                  <a:lnTo>
                    <a:pt x="1948" y="2171"/>
                  </a:lnTo>
                  <a:lnTo>
                    <a:pt x="1958" y="2210"/>
                  </a:lnTo>
                  <a:lnTo>
                    <a:pt x="1958" y="2251"/>
                  </a:lnTo>
                  <a:lnTo>
                    <a:pt x="1946" y="2289"/>
                  </a:lnTo>
                  <a:lnTo>
                    <a:pt x="1935" y="2320"/>
                  </a:lnTo>
                  <a:lnTo>
                    <a:pt x="1919" y="2349"/>
                  </a:lnTo>
                  <a:lnTo>
                    <a:pt x="1900" y="2378"/>
                  </a:lnTo>
                  <a:lnTo>
                    <a:pt x="1873" y="2415"/>
                  </a:lnTo>
                  <a:lnTo>
                    <a:pt x="1842" y="2438"/>
                  </a:lnTo>
                  <a:lnTo>
                    <a:pt x="1817" y="2454"/>
                  </a:lnTo>
                  <a:lnTo>
                    <a:pt x="1786" y="2473"/>
                  </a:lnTo>
                  <a:lnTo>
                    <a:pt x="1751" y="2490"/>
                  </a:lnTo>
                  <a:lnTo>
                    <a:pt x="1719" y="2500"/>
                  </a:lnTo>
                  <a:lnTo>
                    <a:pt x="1690" y="2506"/>
                  </a:lnTo>
                  <a:lnTo>
                    <a:pt x="1640" y="2510"/>
                  </a:lnTo>
                  <a:lnTo>
                    <a:pt x="1584" y="2511"/>
                  </a:lnTo>
                  <a:lnTo>
                    <a:pt x="1514" y="2510"/>
                  </a:lnTo>
                  <a:lnTo>
                    <a:pt x="1481" y="2510"/>
                  </a:lnTo>
                  <a:lnTo>
                    <a:pt x="1439" y="2504"/>
                  </a:lnTo>
                  <a:lnTo>
                    <a:pt x="1395" y="2494"/>
                  </a:lnTo>
                  <a:lnTo>
                    <a:pt x="1356" y="2479"/>
                  </a:lnTo>
                  <a:lnTo>
                    <a:pt x="1331" y="2463"/>
                  </a:lnTo>
                  <a:lnTo>
                    <a:pt x="1304" y="2444"/>
                  </a:lnTo>
                  <a:lnTo>
                    <a:pt x="1281" y="2426"/>
                  </a:lnTo>
                  <a:lnTo>
                    <a:pt x="1259" y="2403"/>
                  </a:lnTo>
                  <a:lnTo>
                    <a:pt x="1242" y="2380"/>
                  </a:lnTo>
                  <a:lnTo>
                    <a:pt x="1227" y="2351"/>
                  </a:lnTo>
                  <a:lnTo>
                    <a:pt x="1219" y="2322"/>
                  </a:lnTo>
                  <a:lnTo>
                    <a:pt x="1217" y="2299"/>
                  </a:lnTo>
                  <a:lnTo>
                    <a:pt x="1217" y="2266"/>
                  </a:lnTo>
                  <a:lnTo>
                    <a:pt x="1219" y="2239"/>
                  </a:lnTo>
                  <a:lnTo>
                    <a:pt x="1231" y="2210"/>
                  </a:lnTo>
                  <a:lnTo>
                    <a:pt x="1242" y="2177"/>
                  </a:lnTo>
                  <a:lnTo>
                    <a:pt x="1254" y="2144"/>
                  </a:lnTo>
                  <a:lnTo>
                    <a:pt x="1261" y="2115"/>
                  </a:lnTo>
                  <a:lnTo>
                    <a:pt x="1263" y="2088"/>
                  </a:lnTo>
                  <a:lnTo>
                    <a:pt x="1261" y="2067"/>
                  </a:lnTo>
                  <a:lnTo>
                    <a:pt x="1254" y="2046"/>
                  </a:lnTo>
                  <a:lnTo>
                    <a:pt x="1234" y="2019"/>
                  </a:lnTo>
                  <a:lnTo>
                    <a:pt x="1215" y="2002"/>
                  </a:lnTo>
                  <a:lnTo>
                    <a:pt x="1190" y="1982"/>
                  </a:lnTo>
                  <a:lnTo>
                    <a:pt x="1163" y="1969"/>
                  </a:lnTo>
                  <a:lnTo>
                    <a:pt x="1134" y="1953"/>
                  </a:lnTo>
                  <a:lnTo>
                    <a:pt x="1096" y="1944"/>
                  </a:lnTo>
                  <a:lnTo>
                    <a:pt x="1061" y="1936"/>
                  </a:lnTo>
                  <a:lnTo>
                    <a:pt x="1016" y="1928"/>
                  </a:lnTo>
                  <a:lnTo>
                    <a:pt x="976" y="1924"/>
                  </a:lnTo>
                  <a:lnTo>
                    <a:pt x="939" y="1918"/>
                  </a:lnTo>
                  <a:lnTo>
                    <a:pt x="895" y="1911"/>
                  </a:lnTo>
                  <a:lnTo>
                    <a:pt x="858" y="1901"/>
                  </a:lnTo>
                  <a:lnTo>
                    <a:pt x="814" y="1891"/>
                  </a:lnTo>
                  <a:lnTo>
                    <a:pt x="779" y="1880"/>
                  </a:lnTo>
                  <a:lnTo>
                    <a:pt x="752" y="1864"/>
                  </a:lnTo>
                  <a:lnTo>
                    <a:pt x="729" y="1843"/>
                  </a:lnTo>
                  <a:lnTo>
                    <a:pt x="716" y="1816"/>
                  </a:lnTo>
                  <a:lnTo>
                    <a:pt x="702" y="1781"/>
                  </a:lnTo>
                  <a:lnTo>
                    <a:pt x="700" y="1752"/>
                  </a:lnTo>
                  <a:lnTo>
                    <a:pt x="702" y="1719"/>
                  </a:lnTo>
                  <a:lnTo>
                    <a:pt x="708" y="1694"/>
                  </a:lnTo>
                  <a:lnTo>
                    <a:pt x="702" y="1665"/>
                  </a:lnTo>
                  <a:lnTo>
                    <a:pt x="690" y="1642"/>
                  </a:lnTo>
                  <a:lnTo>
                    <a:pt x="667" y="1617"/>
                  </a:lnTo>
                  <a:lnTo>
                    <a:pt x="646" y="1600"/>
                  </a:lnTo>
                  <a:lnTo>
                    <a:pt x="619" y="1584"/>
                  </a:lnTo>
                  <a:lnTo>
                    <a:pt x="580" y="1573"/>
                  </a:lnTo>
                  <a:lnTo>
                    <a:pt x="540" y="1563"/>
                  </a:lnTo>
                  <a:lnTo>
                    <a:pt x="494" y="1559"/>
                  </a:lnTo>
                  <a:lnTo>
                    <a:pt x="457" y="1555"/>
                  </a:lnTo>
                  <a:lnTo>
                    <a:pt x="415" y="1555"/>
                  </a:lnTo>
                  <a:lnTo>
                    <a:pt x="378" y="1559"/>
                  </a:lnTo>
                  <a:lnTo>
                    <a:pt x="341" y="1561"/>
                  </a:lnTo>
                  <a:lnTo>
                    <a:pt x="305" y="1565"/>
                  </a:lnTo>
                  <a:lnTo>
                    <a:pt x="268" y="1569"/>
                  </a:lnTo>
                  <a:lnTo>
                    <a:pt x="204" y="1569"/>
                  </a:lnTo>
                  <a:lnTo>
                    <a:pt x="166" y="1567"/>
                  </a:lnTo>
                  <a:lnTo>
                    <a:pt x="123" y="1559"/>
                  </a:lnTo>
                  <a:lnTo>
                    <a:pt x="94" y="1548"/>
                  </a:lnTo>
                  <a:lnTo>
                    <a:pt x="62" y="1530"/>
                  </a:lnTo>
                  <a:lnTo>
                    <a:pt x="40" y="1511"/>
                  </a:lnTo>
                  <a:lnTo>
                    <a:pt x="25" y="1490"/>
                  </a:lnTo>
                  <a:lnTo>
                    <a:pt x="8" y="1449"/>
                  </a:lnTo>
                  <a:lnTo>
                    <a:pt x="6" y="1407"/>
                  </a:lnTo>
                  <a:lnTo>
                    <a:pt x="2" y="1362"/>
                  </a:lnTo>
                  <a:lnTo>
                    <a:pt x="0" y="1310"/>
                  </a:lnTo>
                  <a:lnTo>
                    <a:pt x="6" y="1264"/>
                  </a:lnTo>
                  <a:lnTo>
                    <a:pt x="8" y="1213"/>
                  </a:lnTo>
                  <a:lnTo>
                    <a:pt x="10" y="1169"/>
                  </a:lnTo>
                  <a:lnTo>
                    <a:pt x="15" y="1123"/>
                  </a:lnTo>
                  <a:lnTo>
                    <a:pt x="23" y="1086"/>
                  </a:lnTo>
                  <a:lnTo>
                    <a:pt x="29" y="1047"/>
                  </a:lnTo>
                  <a:lnTo>
                    <a:pt x="40" y="1016"/>
                  </a:lnTo>
                  <a:lnTo>
                    <a:pt x="54" y="997"/>
                  </a:lnTo>
                  <a:lnTo>
                    <a:pt x="77" y="978"/>
                  </a:lnTo>
                  <a:lnTo>
                    <a:pt x="98" y="964"/>
                  </a:lnTo>
                  <a:lnTo>
                    <a:pt x="129" y="951"/>
                  </a:lnTo>
                  <a:lnTo>
                    <a:pt x="156" y="947"/>
                  </a:lnTo>
                  <a:lnTo>
                    <a:pt x="191" y="941"/>
                  </a:lnTo>
                  <a:lnTo>
                    <a:pt x="235" y="939"/>
                  </a:lnTo>
                  <a:lnTo>
                    <a:pt x="274" y="941"/>
                  </a:lnTo>
                  <a:lnTo>
                    <a:pt x="330" y="947"/>
                  </a:lnTo>
                  <a:lnTo>
                    <a:pt x="376" y="949"/>
                  </a:lnTo>
                  <a:lnTo>
                    <a:pt x="415" y="951"/>
                  </a:lnTo>
                  <a:lnTo>
                    <a:pt x="471" y="953"/>
                  </a:lnTo>
                  <a:lnTo>
                    <a:pt x="526" y="947"/>
                  </a:lnTo>
                  <a:lnTo>
                    <a:pt x="573" y="939"/>
                  </a:lnTo>
                  <a:lnTo>
                    <a:pt x="619" y="927"/>
                  </a:lnTo>
                  <a:lnTo>
                    <a:pt x="648" y="916"/>
                  </a:lnTo>
                  <a:lnTo>
                    <a:pt x="677" y="895"/>
                  </a:lnTo>
                  <a:lnTo>
                    <a:pt x="700" y="870"/>
                  </a:lnTo>
                  <a:lnTo>
                    <a:pt x="716" y="844"/>
                  </a:lnTo>
                  <a:lnTo>
                    <a:pt x="719" y="819"/>
                  </a:lnTo>
                  <a:lnTo>
                    <a:pt x="717" y="798"/>
                  </a:lnTo>
                  <a:lnTo>
                    <a:pt x="716" y="761"/>
                  </a:lnTo>
                  <a:lnTo>
                    <a:pt x="717" y="725"/>
                  </a:lnTo>
                  <a:lnTo>
                    <a:pt x="727" y="696"/>
                  </a:lnTo>
                  <a:lnTo>
                    <a:pt x="739" y="669"/>
                  </a:lnTo>
                  <a:lnTo>
                    <a:pt x="756" y="649"/>
                  </a:lnTo>
                  <a:lnTo>
                    <a:pt x="791" y="630"/>
                  </a:lnTo>
                  <a:lnTo>
                    <a:pt x="829" y="615"/>
                  </a:lnTo>
                  <a:lnTo>
                    <a:pt x="876" y="605"/>
                  </a:lnTo>
                  <a:lnTo>
                    <a:pt x="922" y="595"/>
                  </a:lnTo>
                  <a:lnTo>
                    <a:pt x="962" y="588"/>
                  </a:lnTo>
                  <a:lnTo>
                    <a:pt x="1011" y="584"/>
                  </a:lnTo>
                  <a:lnTo>
                    <a:pt x="1059" y="576"/>
                  </a:lnTo>
                  <a:lnTo>
                    <a:pt x="1113" y="564"/>
                  </a:lnTo>
                  <a:lnTo>
                    <a:pt x="1165" y="549"/>
                  </a:lnTo>
                  <a:lnTo>
                    <a:pt x="1209" y="524"/>
                  </a:lnTo>
                  <a:close/>
                </a:path>
              </a:pathLst>
            </a:custGeom>
            <a:solidFill>
              <a:srgbClr val="FFFF00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436" y="2413"/>
              <a:ext cx="90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b="1" dirty="0">
                  <a:solidFill>
                    <a:srgbClr val="002F80"/>
                  </a:solidFill>
                  <a:latin typeface="Garamond" pitchFamily="18" charset="0"/>
                </a:rPr>
                <a:t>NEPA</a:t>
              </a:r>
              <a:endParaRPr lang="en-US" b="1" dirty="0">
                <a:solidFill>
                  <a:srgbClr val="002F80"/>
                </a:solidFill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2425" y="2401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60" y="1422"/>
              <a:ext cx="17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National Historic </a:t>
              </a:r>
              <a:endParaRPr lang="en-US" b="1" dirty="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2" y="1414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160" y="1663"/>
              <a:ext cx="15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Preservation Act</a:t>
              </a:r>
              <a:endParaRPr lang="en-US" b="1" dirty="0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52" y="1656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60" y="1107"/>
              <a:ext cx="230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Endangered Species Act</a:t>
              </a:r>
              <a:endParaRPr lang="en-US" b="1" dirty="0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152" y="109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160" y="3583"/>
              <a:ext cx="247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2F80"/>
                  </a:solidFill>
                  <a:latin typeface="Garamond" pitchFamily="18" charset="0"/>
                </a:rPr>
                <a:t>Resource Conservation &amp;</a:t>
              </a:r>
              <a:r>
                <a:rPr lang="en-US" sz="2800" b="1" dirty="0">
                  <a:latin typeface="Garamond" pitchFamily="18" charset="0"/>
                </a:rPr>
                <a:t> </a:t>
              </a:r>
              <a:endParaRPr lang="en-US" b="1" dirty="0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52" y="3576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160" y="3825"/>
              <a:ext cx="12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2F80"/>
                  </a:solidFill>
                  <a:latin typeface="Garamond" pitchFamily="18" charset="0"/>
                </a:rPr>
                <a:t>Recovery Act</a:t>
              </a:r>
              <a:endParaRPr lang="en-US" b="1" dirty="0">
                <a:solidFill>
                  <a:srgbClr val="002F80"/>
                </a:solidFill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152" y="381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60" y="3269"/>
              <a:ext cx="15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2F80"/>
                  </a:solidFill>
                  <a:latin typeface="Garamond" pitchFamily="18" charset="0"/>
                </a:rPr>
                <a:t>Clean Water Act</a:t>
              </a:r>
              <a:endParaRPr lang="en-US" b="1" dirty="0">
                <a:solidFill>
                  <a:srgbClr val="002F80"/>
                </a:solidFill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52" y="3261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4309" y="3583"/>
              <a:ext cx="130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Coastal Zone </a:t>
              </a:r>
              <a:endParaRPr lang="en-US" b="1" dirty="0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4302" y="3576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3929" y="3825"/>
              <a:ext cx="16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Management Act</a:t>
              </a:r>
              <a:endParaRPr lang="en-US" b="1" dirty="0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3922" y="381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4147" y="3008"/>
              <a:ext cx="14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Coastal Barrier </a:t>
              </a:r>
              <a:endParaRPr lang="en-US" b="1" dirty="0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4140" y="3000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215" y="3249"/>
              <a:ext cx="13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Resources Act</a:t>
              </a:r>
              <a:endParaRPr lang="en-US" b="1" dirty="0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207" y="324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162" y="2932"/>
              <a:ext cx="126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2F80"/>
                  </a:solidFill>
                  <a:latin typeface="Garamond" pitchFamily="18" charset="0"/>
                </a:rPr>
                <a:t>Clean</a:t>
              </a:r>
              <a:r>
                <a:rPr lang="en-US" sz="2800" b="1" dirty="0">
                  <a:latin typeface="Garamond" pitchFamily="18" charset="0"/>
                </a:rPr>
                <a:t> </a:t>
              </a:r>
              <a:r>
                <a:rPr lang="en-US" sz="2800" b="1" dirty="0">
                  <a:solidFill>
                    <a:srgbClr val="002F80"/>
                  </a:solidFill>
                  <a:latin typeface="Garamond" pitchFamily="18" charset="0"/>
                </a:rPr>
                <a:t>Air Act</a:t>
              </a:r>
              <a:endParaRPr lang="en-US" b="1" dirty="0">
                <a:solidFill>
                  <a:srgbClr val="002F80"/>
                </a:solidFill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154" y="2925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3854" y="1086"/>
              <a:ext cx="17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latin typeface="Garamond" pitchFamily="18" charset="0"/>
                </a:rPr>
                <a:t>Executive Orders:</a:t>
              </a:r>
              <a:endParaRPr lang="en-US" b="1" dirty="0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3846" y="1078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3569" y="1342"/>
              <a:ext cx="1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 dirty="0">
                  <a:latin typeface="Garamond" pitchFamily="18" charset="0"/>
                </a:rPr>
                <a:t>Environmental Justice</a:t>
              </a:r>
              <a:endParaRPr lang="en-US" b="1" dirty="0"/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3561" y="1334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4157" y="1580"/>
              <a:ext cx="14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 dirty="0" smtClean="0">
                  <a:latin typeface="Garamond" pitchFamily="18" charset="0"/>
                </a:rPr>
                <a:t>Seismic Retrofit</a:t>
              </a:r>
              <a:endParaRPr lang="en-US" b="1" dirty="0"/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4149" y="157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4524" y="1819"/>
              <a:ext cx="10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 dirty="0">
                  <a:latin typeface="Garamond" pitchFamily="18" charset="0"/>
                </a:rPr>
                <a:t>Floodplains </a:t>
              </a:r>
              <a:endParaRPr lang="en-US" b="1" dirty="0"/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4516" y="181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4745" y="2057"/>
              <a:ext cx="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 dirty="0">
                  <a:latin typeface="Garamond" pitchFamily="18" charset="0"/>
                </a:rPr>
                <a:t>Wetlands</a:t>
              </a:r>
              <a:endParaRPr lang="en-US" b="1" dirty="0"/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4738" y="204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dirty="0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52400"/>
            <a:ext cx="859948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FEMA</a:t>
            </a:r>
            <a:r>
              <a:rPr lang="en-US" dirty="0" smtClean="0"/>
              <a:t> </a:t>
            </a:r>
            <a:r>
              <a:rPr lang="en-US" b="1" dirty="0"/>
              <a:t>and GPD’s EHP Review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791200" cy="4058093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dirty="0" smtClean="0"/>
              <a:t>EHP </a:t>
            </a:r>
            <a:r>
              <a:rPr lang="en-US" dirty="0"/>
              <a:t>compliance for GPD-funded </a:t>
            </a:r>
            <a:r>
              <a:rPr lang="en-US" dirty="0" smtClean="0"/>
              <a:t>projects </a:t>
            </a:r>
            <a:r>
              <a:rPr lang="en-US" dirty="0"/>
              <a:t>is GPD’s responsibility, in collaboration </a:t>
            </a:r>
            <a:r>
              <a:rPr lang="en-US" dirty="0" smtClean="0"/>
              <a:t>with: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FEMA’s </a:t>
            </a:r>
            <a:r>
              <a:rPr lang="en-US" dirty="0"/>
              <a:t>Office of Environmental Planning 	and Historic Preservation (</a:t>
            </a:r>
            <a:r>
              <a:rPr lang="en-US" dirty="0" smtClean="0"/>
              <a:t>OEHP)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FEMA’s </a:t>
            </a:r>
            <a:r>
              <a:rPr lang="en-US" dirty="0"/>
              <a:t>Regional Environmental Offices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3076" name="Picture 5" descr="FEMA Pro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7" y="2362200"/>
            <a:ext cx="27432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4" y="152400"/>
            <a:ext cx="859948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FEMA’s EHP 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May require consultation with other federal agencies, including informal consultation, formal consultation, or agreement documents.</a:t>
            </a:r>
          </a:p>
          <a:p>
            <a:pPr algn="ctr"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State Historic Preservation Office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Tribal Governments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US Fish and Wildlife Service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US Army Corps of Engineers</a:t>
            </a:r>
          </a:p>
        </p:txBody>
      </p:sp>
      <p:pic>
        <p:nvPicPr>
          <p:cNvPr id="8196" name="Picture 6" descr="Official Web page of the U S Fish and Wildlife Servi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3068911"/>
            <a:ext cx="12684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logo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8056"/>
          <a:stretch>
            <a:fillRect/>
          </a:stretch>
        </p:blipFill>
        <p:spPr bwMode="auto">
          <a:xfrm>
            <a:off x="5410200" y="4860925"/>
            <a:ext cx="2057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4" y="152400"/>
            <a:ext cx="8599487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FEMA’s EHP Review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NEPA environmental review process may result in: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Categorical Exclusion (CATEX)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Environmental Assessment (EA)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Environmental Impact Statement (EIS)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	NEPA, and other EHP laws and EOs may require public involvement &amp; a public comment period depending on scope and impacts of project.</a:t>
            </a:r>
          </a:p>
        </p:txBody>
      </p:sp>
    </p:spTree>
    <p:extLst>
      <p:ext uri="{BB962C8B-B14F-4D97-AF65-F5344CB8AC3E}">
        <p14:creationId xmlns:p14="http://schemas.microsoft.com/office/powerpoint/2010/main" val="31042926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MA_FEMA_2009_0603">
  <a:themeElements>
    <a:clrScheme name="Custom 2">
      <a:dk1>
        <a:srgbClr val="000063"/>
      </a:dk1>
      <a:lt1>
        <a:srgbClr val="70BC1F"/>
      </a:lt1>
      <a:dk2>
        <a:srgbClr val="000063"/>
      </a:dk2>
      <a:lt2>
        <a:srgbClr val="70BC1F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MA_FEMA_2009_0603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CEMA_FEMA_2009_0603</Template>
  <TotalTime>7220</TotalTime>
  <Words>1219</Words>
  <Application>Microsoft Office PowerPoint</Application>
  <PresentationFormat>On-screen Show (4:3)</PresentationFormat>
  <Paragraphs>225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Garamond</vt:lpstr>
      <vt:lpstr>Times</vt:lpstr>
      <vt:lpstr>Times New Roman</vt:lpstr>
      <vt:lpstr>Wingdings</vt:lpstr>
      <vt:lpstr>CEMA_FEMA_2009_0603</vt:lpstr>
      <vt:lpstr>1_CEMA_FEMA_2009_0603</vt:lpstr>
      <vt:lpstr>Custom Design</vt:lpstr>
      <vt:lpstr>CorelDRAW!</vt:lpstr>
      <vt:lpstr>FEMA and GPD’s  Environmental Planning &amp; Historic Preservation Review</vt:lpstr>
      <vt:lpstr>   Environmental Planning &amp; Historic Preservation (EHP)</vt:lpstr>
      <vt:lpstr>PowerPoint Presentation</vt:lpstr>
      <vt:lpstr>National Environmental Policy Act</vt:lpstr>
      <vt:lpstr>PowerPoint Presentation</vt:lpstr>
      <vt:lpstr>EHP Laws and Executive Orders: Basis for FEMA EHP Review</vt:lpstr>
      <vt:lpstr>FEMA and GPD’s EHP Review</vt:lpstr>
      <vt:lpstr>FEMA’s EHP Review</vt:lpstr>
      <vt:lpstr>FEMA’s EHP Review</vt:lpstr>
      <vt:lpstr>Projects that do not Trigger EHP Review</vt:lpstr>
      <vt:lpstr>Projects that Trigger EHP Review</vt:lpstr>
      <vt:lpstr>EHP Review Benefits</vt:lpstr>
      <vt:lpstr>Consequences of  Non-Compliance</vt:lpstr>
      <vt:lpstr>GPD EHP Review</vt:lpstr>
      <vt:lpstr>GPD EHP Review</vt:lpstr>
      <vt:lpstr>WHAT WE NEED TO KNOW H Help us help you  </vt:lpstr>
      <vt:lpstr>PowerPoint Presentation</vt:lpstr>
      <vt:lpstr>1. Scope of work (complete and accurate)</vt:lpstr>
      <vt:lpstr>1. Scope of work (continued)</vt:lpstr>
      <vt:lpstr>2. Location and Aerial Photo</vt:lpstr>
      <vt:lpstr>3. Ground Level Photographs (with captions)</vt:lpstr>
      <vt:lpstr>4. Year built (man-made)</vt:lpstr>
      <vt:lpstr>5. Ground disturbance</vt:lpstr>
      <vt:lpstr>WHAT WE’D like TO KNOW H Help expedite the review  </vt:lpstr>
      <vt:lpstr> Complete information</vt:lpstr>
      <vt:lpstr> Plans, drawings, blueprints</vt:lpstr>
      <vt:lpstr>Process, Timelines,  &amp; Extenuating Circumstances</vt:lpstr>
      <vt:lpstr>PowerPoint Presentation</vt:lpstr>
      <vt:lpstr>PowerPoint Presentation</vt:lpstr>
      <vt:lpstr>Common Reasons for EHP Delays</vt:lpstr>
      <vt:lpstr>Extenuating Circumstances</vt:lpstr>
      <vt:lpstr>Online Resources</vt:lpstr>
      <vt:lpstr>Contact Us</vt:lpstr>
      <vt:lpstr>PowerPoint Presentation</vt:lpstr>
    </vt:vector>
  </TitlesOfParts>
  <Company>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CHATHAM COUNTY HURRICANE CONFERENCE   DISASTERS &amp; HISTORIC PRESERVATION  4 June 2009</dc:title>
  <dc:creator>smadson</dc:creator>
  <cp:lastModifiedBy>McCartney, Sheila</cp:lastModifiedBy>
  <cp:revision>306</cp:revision>
  <cp:lastPrinted>2016-08-01T19:25:56Z</cp:lastPrinted>
  <dcterms:created xsi:type="dcterms:W3CDTF">2010-02-18T08:47:27Z</dcterms:created>
  <dcterms:modified xsi:type="dcterms:W3CDTF">2018-02-15T17:06:12Z</dcterms:modified>
</cp:coreProperties>
</file>